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300" r:id="rId42"/>
    <p:sldId id="301" r:id="rId43"/>
    <p:sldId id="302" r:id="rId44"/>
    <p:sldId id="303" r:id="rId45"/>
    <p:sldId id="304" r:id="rId46"/>
    <p:sldId id="305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6044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2.xml"/><Relationship Id="rId3" Type="http://schemas.openxmlformats.org/officeDocument/2006/relationships/image" Target="../media/image6.png"/><Relationship Id="rId7" Type="http://schemas.openxmlformats.org/officeDocument/2006/relationships/slide" Target="../slides/slide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slide" Target="../slides/slide4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d1cd493884c1ed47f632#tid=67073f7e99802500095f1a7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RJ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0078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2688336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3685032"/>
            <a:ext cx="768096" cy="768096"/>
          </a:xfrm>
          <a:prstGeom prst="rect">
            <a:avLst/>
          </a:prstGeom>
        </p:spPr>
      </p:pic>
      <p:pic>
        <p:nvPicPr>
          <p:cNvPr id="7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4672584"/>
            <a:ext cx="768096" cy="768096"/>
          </a:xfrm>
          <a:prstGeom prst="rect">
            <a:avLst/>
          </a:prstGeom>
        </p:spPr>
      </p:pic>
      <p:sp>
        <p:nvSpPr>
          <p:cNvPr id="8" name="MasterShapeName"/>
          <p:cNvSpPr/>
          <p:nvPr/>
        </p:nvSpPr>
        <p:spPr>
          <a:xfrm>
            <a:off x="5504688" y="17007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2688336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10" name="MasterShapeName"/>
          <p:cNvSpPr/>
          <p:nvPr/>
        </p:nvSpPr>
        <p:spPr>
          <a:xfrm>
            <a:off x="5504688" y="368503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1" name="MasterShapeName"/>
          <p:cNvSpPr/>
          <p:nvPr/>
        </p:nvSpPr>
        <p:spPr>
          <a:xfrm>
            <a:off x="5504688" y="467258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04</a:t>
            </a:r>
            <a:endParaRPr lang="en-US" sz="2400" dirty="0"/>
          </a:p>
        </p:txBody>
      </p:sp>
      <p:sp>
        <p:nvSpPr>
          <p:cNvPr id="12" name="MasterShapeName?linknodeid=785441ee2&amp;color=RGB(0,96,96)">
            <a:hlinkClick r:id="rId6" action="ppaction://hlinksldjump"/>
          </p:cNvPr>
          <p:cNvSpPr/>
          <p:nvPr/>
        </p:nvSpPr>
        <p:spPr>
          <a:xfrm>
            <a:off x="6803136" y="1837944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集素材</a:t>
            </a:r>
            <a:endParaRPr lang="en-US" sz="2400" dirty="0"/>
          </a:p>
        </p:txBody>
      </p:sp>
      <p:sp>
        <p:nvSpPr>
          <p:cNvPr id="13" name="MasterShapeName?linknodeid=9a896182e&amp;color=RGB(0,96,96)">
            <a:hlinkClick r:id="rId7" action="ppaction://hlinksldjump"/>
          </p:cNvPr>
          <p:cNvSpPr/>
          <p:nvPr/>
        </p:nvSpPr>
        <p:spPr>
          <a:xfrm>
            <a:off x="6803136" y="2862072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课文绘</a:t>
            </a:r>
            <a:endParaRPr lang="en-US" sz="2400" dirty="0"/>
          </a:p>
        </p:txBody>
      </p:sp>
      <p:sp>
        <p:nvSpPr>
          <p:cNvPr id="14" name="MasterShapeName?linknodeid=365731a06&amp;color=RGB(0,96,96)">
            <a:hlinkClick r:id="rId8" action="ppaction://hlinksldjump"/>
          </p:cNvPr>
          <p:cNvSpPr/>
          <p:nvPr/>
        </p:nvSpPr>
        <p:spPr>
          <a:xfrm>
            <a:off x="6803136" y="388620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5" name="MasterShapeName?linknodeid=25e9fbb90&amp;color=RGB(0,96,96)">
            <a:hlinkClick r:id="rId9" action="ppaction://hlinksldjump"/>
          </p:cNvPr>
          <p:cNvSpPr/>
          <p:nvPr/>
        </p:nvSpPr>
        <p:spPr>
          <a:xfrm>
            <a:off x="6803136" y="4910328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集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集素材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课文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课文绘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0.png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4.png"/><Relationship Id="rId4" Type="http://schemas.openxmlformats.org/officeDocument/2006/relationships/image" Target="../media/image19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4449dbb4?pid=9a896182e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973568" cy="32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4449dbb4?pid=9a896182e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7946136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c739e069?pid=365731a06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1f86fa870?pid=cc739e069&amp;color=0,55,96&amp;vtp=1&amp;bbb=1"/>
          <p:cNvSpPr/>
          <p:nvPr/>
        </p:nvSpPr>
        <p:spPr>
          <a:xfrm>
            <a:off x="502920" y="2045175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1.plastic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2.consulate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.（戏剧或歌剧的）场；现场；场面；景色；景象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.在（或往）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下面；在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的表面之下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.奇怪的；怪异的；反常的（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常构成复合词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6.loan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.延迟；延期；延缓同义put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endParaRPr lang="en-US" altLang="zh-CN" sz="1800" dirty="0"/>
          </a:p>
        </p:txBody>
      </p:sp>
      <p:sp>
        <p:nvSpPr>
          <p:cNvPr id="4" name="QB_5_AN.2_1#1f86fa870.blank?pid=cc739e069&amp;color=0,55,96&amp;vpa=1&amp;vtp=1&amp;bbb=1"/>
          <p:cNvSpPr/>
          <p:nvPr/>
        </p:nvSpPr>
        <p:spPr>
          <a:xfrm>
            <a:off x="156257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塑料</a:t>
            </a:r>
            <a:endParaRPr lang="en-US" altLang="zh-CN" dirty="0"/>
          </a:p>
        </p:txBody>
      </p:sp>
      <p:sp>
        <p:nvSpPr>
          <p:cNvPr id="5" name="QB_5_AN.3_1#1f86fa870.blank?pid=cc739e069&amp;color=0,55,96&amp;vpa=2&amp;vtp=1&amp;bbb=1"/>
          <p:cNvSpPr/>
          <p:nvPr/>
        </p:nvSpPr>
        <p:spPr>
          <a:xfrm>
            <a:off x="2711926" y="2014695"/>
            <a:ext cx="1995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塑料制的；塑料的</a:t>
            </a:r>
            <a:endParaRPr lang="en-US" altLang="zh-CN" dirty="0"/>
          </a:p>
        </p:txBody>
      </p:sp>
      <p:sp>
        <p:nvSpPr>
          <p:cNvPr id="7" name="QB_5_AN.5_1#1f86fa870.blank?pid=cc739e069&amp;color=0,55,96&amp;vpa=3&amp;vtp=1&amp;bbb=1"/>
          <p:cNvSpPr/>
          <p:nvPr/>
        </p:nvSpPr>
        <p:spPr>
          <a:xfrm>
            <a:off x="1829276" y="24337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领事馆</a:t>
            </a:r>
            <a:endParaRPr lang="en-US" altLang="zh-CN" dirty="0"/>
          </a:p>
        </p:txBody>
      </p:sp>
      <p:sp>
        <p:nvSpPr>
          <p:cNvPr id="9" name="QB_5_AN.7_1#1f86fa870.blank?pid=cc739e069&amp;color=0,55,96&amp;vpa=4&amp;vtp=1&amp;bbb=1"/>
          <p:cNvSpPr/>
          <p:nvPr/>
        </p:nvSpPr>
        <p:spPr>
          <a:xfrm>
            <a:off x="654526" y="285289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endParaRPr lang="en-US" altLang="zh-CN" dirty="0"/>
          </a:p>
        </p:txBody>
      </p:sp>
      <p:sp>
        <p:nvSpPr>
          <p:cNvPr id="11" name="QB_5_AN.9_1#1f86fa870.blank?pid=cc739e069&amp;color=0,55,96&amp;vpa=5&amp;vtp=1&amp;bbb=1"/>
          <p:cNvSpPr/>
          <p:nvPr/>
        </p:nvSpPr>
        <p:spPr>
          <a:xfrm>
            <a:off x="667226" y="327199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beneath</a:t>
            </a:r>
            <a:endParaRPr lang="en-US" altLang="zh-CN" dirty="0"/>
          </a:p>
        </p:txBody>
      </p:sp>
      <p:sp>
        <p:nvSpPr>
          <p:cNvPr id="13" name="QB_5_AN.11_1#1f86fa870.blank?pid=cc739e069&amp;color=0,55,96&amp;vpa=6&amp;vtp=1&amp;bbb=1"/>
          <p:cNvSpPr/>
          <p:nvPr/>
        </p:nvSpPr>
        <p:spPr>
          <a:xfrm>
            <a:off x="679926" y="369109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odd</a:t>
            </a:r>
            <a:endParaRPr lang="en-US" altLang="zh-CN" dirty="0"/>
          </a:p>
        </p:txBody>
      </p:sp>
      <p:sp>
        <p:nvSpPr>
          <p:cNvPr id="15" name="QB_5_AN.13_1#1f86fa870.blank?pid=cc739e069&amp;color=0,55,96&amp;vpa=7&amp;vtp=1&amp;bbb=1"/>
          <p:cNvSpPr/>
          <p:nvPr/>
        </p:nvSpPr>
        <p:spPr>
          <a:xfrm>
            <a:off x="1359376" y="41101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贷款；借款</a:t>
            </a:r>
            <a:endParaRPr lang="en-US" altLang="zh-CN" dirty="0"/>
          </a:p>
        </p:txBody>
      </p:sp>
      <p:sp>
        <p:nvSpPr>
          <p:cNvPr id="17" name="QB_5_AN.15_1#1f86fa870.blank?pid=cc739e069&amp;color=0,55,96&amp;vpa=8&amp;vtp=1&amp;bbb=1"/>
          <p:cNvSpPr/>
          <p:nvPr/>
        </p:nvSpPr>
        <p:spPr>
          <a:xfrm>
            <a:off x="667226" y="449564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postpone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6_1#25156a7fa?pid=cc739e069&amp;color=0,55,96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8.spot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，过去分词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旅游景点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.仆人；用人联想①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.服务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.服务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modal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.胆敢；敢于派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.大胆的；勇敢的</a:t>
            </a:r>
            <a:endParaRPr lang="en-US" altLang="zh-CN" dirty="0"/>
          </a:p>
        </p:txBody>
      </p:sp>
      <p:sp>
        <p:nvSpPr>
          <p:cNvPr id="3" name="QB_5_AN.17_1#25156a7fa.blank?pid=cc739e069&amp;color=0,55,96&amp;vpa=9&amp;vtp=1&amp;bbb=1"/>
          <p:cNvSpPr/>
          <p:nvPr/>
        </p:nvSpPr>
        <p:spPr>
          <a:xfrm>
            <a:off x="2324576" y="14655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endParaRPr lang="en-US" altLang="zh-CN" dirty="0"/>
          </a:p>
        </p:txBody>
      </p:sp>
      <p:sp>
        <p:nvSpPr>
          <p:cNvPr id="4" name="QB_5_AN.18_1#25156a7fa.blank?pid=cc739e069&amp;color=0,55,96&amp;vpa=10&amp;vtp=1&amp;bbb=1"/>
          <p:cNvSpPr/>
          <p:nvPr/>
        </p:nvSpPr>
        <p:spPr>
          <a:xfrm>
            <a:off x="4381976" y="14655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endParaRPr lang="en-US" altLang="zh-CN" dirty="0"/>
          </a:p>
        </p:txBody>
      </p:sp>
      <p:sp>
        <p:nvSpPr>
          <p:cNvPr id="5" name="QB_5_AN.19_1#25156a7fa.blank?pid=cc739e069&amp;color=0,55,96&amp;vpa=11&amp;vtp=1&amp;bbb=1"/>
          <p:cNvSpPr/>
          <p:nvPr/>
        </p:nvSpPr>
        <p:spPr>
          <a:xfrm>
            <a:off x="5626576" y="1478280"/>
            <a:ext cx="2224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看见；注意到；发现</a:t>
            </a:r>
            <a:endParaRPr lang="en-US" altLang="zh-CN" dirty="0"/>
          </a:p>
        </p:txBody>
      </p:sp>
      <p:sp>
        <p:nvSpPr>
          <p:cNvPr id="6" name="QB_5_AN.20_1#25156a7fa.blank?pid=cc739e069&amp;color=0,55,96&amp;vpa=12&amp;vtp=1&amp;bbb=1"/>
          <p:cNvSpPr/>
          <p:nvPr/>
        </p:nvSpPr>
        <p:spPr>
          <a:xfrm>
            <a:off x="8198325" y="1478280"/>
            <a:ext cx="2681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地点；处所；斑点；污迹</a:t>
            </a:r>
            <a:endParaRPr lang="en-US" altLang="zh-CN" dirty="0"/>
          </a:p>
        </p:txBody>
      </p:sp>
      <p:sp>
        <p:nvSpPr>
          <p:cNvPr id="7" name="QB_5_AN.21_1#25156a7fa.blank?pid=cc739e069&amp;color=0,55,96&amp;vpa=13&amp;vtp=1&amp;bbb=1"/>
          <p:cNvSpPr/>
          <p:nvPr/>
        </p:nvSpPr>
        <p:spPr>
          <a:xfrm>
            <a:off x="965676" y="18973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</a:t>
            </a:r>
            <a:endParaRPr lang="en-US" altLang="zh-CN" dirty="0"/>
          </a:p>
        </p:txBody>
      </p:sp>
      <p:sp>
        <p:nvSpPr>
          <p:cNvPr id="8" name="QB_5_AN.22_1#25156a7fa.blank?pid=cc739e069&amp;color=0,55,96&amp;vpa=14&amp;vtp=1&amp;bbb=1"/>
          <p:cNvSpPr/>
          <p:nvPr/>
        </p:nvSpPr>
        <p:spPr>
          <a:xfrm>
            <a:off x="1880076" y="188468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spots</a:t>
            </a:r>
            <a:endParaRPr lang="en-US" altLang="zh-CN" dirty="0"/>
          </a:p>
        </p:txBody>
      </p:sp>
      <p:sp>
        <p:nvSpPr>
          <p:cNvPr id="11" name="QB_5_AN.24_1#25156a7fa.blank?pid=cc739e069&amp;color=0,55,96&amp;vpa=15&amp;vtp=1&amp;bbb=1"/>
          <p:cNvSpPr/>
          <p:nvPr/>
        </p:nvSpPr>
        <p:spPr>
          <a:xfrm>
            <a:off x="692626" y="23164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servant</a:t>
            </a:r>
            <a:endParaRPr lang="en-US" altLang="zh-CN" dirty="0"/>
          </a:p>
        </p:txBody>
      </p:sp>
      <p:sp>
        <p:nvSpPr>
          <p:cNvPr id="12" name="QB_5_AN.25_1#25156a7fa.blank?pid=cc739e069&amp;color=0,55,96&amp;vpa=16&amp;vtp=1&amp;bbb=1"/>
          <p:cNvSpPr/>
          <p:nvPr/>
        </p:nvSpPr>
        <p:spPr>
          <a:xfrm>
            <a:off x="3670776" y="231648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endParaRPr lang="en-US" altLang="zh-CN" dirty="0"/>
          </a:p>
        </p:txBody>
      </p:sp>
      <p:sp>
        <p:nvSpPr>
          <p:cNvPr id="13" name="QB_5_AN.26_1#25156a7fa.blank?pid=cc739e069&amp;color=0,55,96&amp;vpa=17&amp;vtp=1&amp;bbb=1"/>
          <p:cNvSpPr/>
          <p:nvPr/>
        </p:nvSpPr>
        <p:spPr>
          <a:xfrm>
            <a:off x="724376" y="273558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endParaRPr lang="en-US" altLang="zh-CN" dirty="0"/>
          </a:p>
        </p:txBody>
      </p:sp>
      <p:sp>
        <p:nvSpPr>
          <p:cNvPr id="15" name="QB_5_AN.28_1#25156a7fa.blank?pid=cc739e069&amp;color=0,55,96&amp;vpa=18&amp;vtp=1&amp;bbb=1"/>
          <p:cNvSpPr/>
          <p:nvPr/>
        </p:nvSpPr>
        <p:spPr>
          <a:xfrm>
            <a:off x="768826" y="3133725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dare</a:t>
            </a:r>
            <a:endParaRPr lang="en-US" altLang="zh-CN" dirty="0"/>
          </a:p>
        </p:txBody>
      </p:sp>
      <p:sp>
        <p:nvSpPr>
          <p:cNvPr id="16" name="QB_5_AN.29_1#25156a7fa.blank?pid=cc739e069&amp;color=0,55,96&amp;vpa=19&amp;vtp=1&amp;bbb=1"/>
          <p:cNvSpPr/>
          <p:nvPr/>
        </p:nvSpPr>
        <p:spPr>
          <a:xfrm>
            <a:off x="4210526" y="312102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daring</a:t>
            </a:r>
            <a:endParaRPr lang="en-US" altLang="zh-CN" dirty="0"/>
          </a:p>
        </p:txBody>
      </p:sp>
      <p:sp>
        <p:nvSpPr>
          <p:cNvPr id="17" name="QB_5_BD.30_1#71c97da9d?sp=1&amp;pid=cc739e069&amp;color=0,55,96&amp;vtp=1&amp;bbb=1"/>
          <p:cNvSpPr/>
          <p:nvPr/>
        </p:nvSpPr>
        <p:spPr>
          <a:xfrm>
            <a:off x="502920" y="35775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.种类；类别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.将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分类；整理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整理；处理</a:t>
            </a:r>
            <a:endParaRPr lang="en-US" altLang="zh-CN" sz="1800" dirty="0"/>
          </a:p>
        </p:txBody>
      </p:sp>
      <p:sp>
        <p:nvSpPr>
          <p:cNvPr id="18" name="QB_5_AN.31_1#71c97da9d.blank?pid=cc739e069&amp;color=0,55,96&amp;vpa=20&amp;vtp=1&amp;bbb=1"/>
          <p:cNvSpPr/>
          <p:nvPr/>
        </p:nvSpPr>
        <p:spPr>
          <a:xfrm>
            <a:off x="785717" y="354711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endParaRPr lang="en-US" altLang="zh-CN" dirty="0"/>
          </a:p>
        </p:txBody>
      </p:sp>
      <p:sp>
        <p:nvSpPr>
          <p:cNvPr id="19" name="QB_5_AN.32_1#71c97da9d.blank?pid=cc739e069&amp;color=0,55,96&amp;vpa=21&amp;vtp=1&amp;bbb=1"/>
          <p:cNvSpPr/>
          <p:nvPr/>
        </p:nvSpPr>
        <p:spPr>
          <a:xfrm>
            <a:off x="965676" y="394525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endParaRPr lang="en-US" altLang="zh-CN" dirty="0"/>
          </a:p>
        </p:txBody>
      </p:sp>
      <p:sp>
        <p:nvSpPr>
          <p:cNvPr id="20" name="QB_5_AN.33_1#71c97da9d.blank?pid=cc739e069&amp;color=0,55,96&amp;vpa=22&amp;vtp=1&amp;bbb=1"/>
          <p:cNvSpPr/>
          <p:nvPr/>
        </p:nvSpPr>
        <p:spPr>
          <a:xfrm>
            <a:off x="1626076" y="394525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endParaRPr lang="en-US" altLang="zh-CN" dirty="0"/>
          </a:p>
        </p:txBody>
      </p:sp>
      <p:sp>
        <p:nvSpPr>
          <p:cNvPr id="21" name="QB_5_BD.34_1#7d164b2f6?sp=1&amp;pid=cc739e069&amp;color=0,55,96&amp;vtp=1&amp;bbb=1"/>
          <p:cNvSpPr/>
          <p:nvPr/>
        </p:nvSpPr>
        <p:spPr>
          <a:xfrm>
            <a:off x="502920" y="43973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.表明；显示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.象征；暗示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.表明；象征</a:t>
            </a:r>
            <a:endParaRPr lang="en-US" altLang="zh-CN" sz="1800" dirty="0"/>
          </a:p>
        </p:txBody>
      </p:sp>
      <p:sp>
        <p:nvSpPr>
          <p:cNvPr id="22" name="QB_5_AN.35_1#7d164b2f6.blank?pid=cc739e069&amp;color=0,55,96&amp;vpa=23&amp;vtp=1&amp;bbb=1"/>
          <p:cNvSpPr/>
          <p:nvPr/>
        </p:nvSpPr>
        <p:spPr>
          <a:xfrm>
            <a:off x="781526" y="43668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</a:t>
            </a:r>
            <a:endParaRPr lang="en-US" altLang="zh-CN" dirty="0"/>
          </a:p>
        </p:txBody>
      </p:sp>
      <p:sp>
        <p:nvSpPr>
          <p:cNvPr id="23" name="QB_5_AN.36_1#7d164b2f6.blank?pid=cc739e069&amp;color=0,55,96&amp;vpa=24&amp;vtp=1&amp;bbb=1"/>
          <p:cNvSpPr/>
          <p:nvPr/>
        </p:nvSpPr>
        <p:spPr>
          <a:xfrm>
            <a:off x="737076" y="476504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indication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7_1#fb41e672e?sp=1&amp;pid=cc739e06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基础；根据；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基点搭配①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在某事的基础上；根据某事</a:t>
            </a:r>
            <a:endParaRPr lang="en-US" altLang="zh-CN" sz="1800" dirty="0"/>
          </a:p>
        </p:txBody>
      </p:sp>
      <p:sp>
        <p:nvSpPr>
          <p:cNvPr id="3" name="QB_5_BD.37_2#fb41e672e?sp=1&amp;pid=cc739e069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.底部；基础；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底座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.基本的，基础的；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初级的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.基本上</a:t>
            </a:r>
            <a:endParaRPr lang="en-US" altLang="zh-CN" sz="1800" dirty="0"/>
          </a:p>
        </p:txBody>
      </p:sp>
      <p:sp>
        <p:nvSpPr>
          <p:cNvPr id="4" name="QB_5_AN.38_1#fb41e672e.blank?pid=cc739e069&amp;color=0,55,96&amp;vpa=25&amp;vtp=1&amp;bbb=1"/>
          <p:cNvSpPr/>
          <p:nvPr/>
        </p:nvSpPr>
        <p:spPr>
          <a:xfrm>
            <a:off x="794226" y="145732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endParaRPr lang="en-US" altLang="zh-CN" dirty="0"/>
          </a:p>
        </p:txBody>
      </p:sp>
      <p:sp>
        <p:nvSpPr>
          <p:cNvPr id="5" name="QB_5_AN.39_1#fb41e672e.blank?pid=cc739e069&amp;color=0,55,96&amp;vpa=26&amp;vtp=1&amp;bbb=1"/>
          <p:cNvSpPr/>
          <p:nvPr/>
        </p:nvSpPr>
        <p:spPr>
          <a:xfrm>
            <a:off x="2216626" y="145732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bases</a:t>
            </a:r>
            <a:endParaRPr lang="en-US" altLang="zh-CN" dirty="0"/>
          </a:p>
        </p:txBody>
      </p:sp>
      <p:sp>
        <p:nvSpPr>
          <p:cNvPr id="6" name="QB_5_AN.40_1#fb41e672e.blank?pid=cc739e069&amp;color=0,55,96&amp;vpa=27&amp;vtp=1&amp;bbb=1"/>
          <p:cNvSpPr/>
          <p:nvPr/>
        </p:nvSpPr>
        <p:spPr>
          <a:xfrm>
            <a:off x="5658326" y="145732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7" name="QB_5_AN.41_1#fb41e672e.blank?pid=cc739e069&amp;color=0,55,96&amp;vpa=28&amp;vtp=1&amp;bbb=1"/>
          <p:cNvSpPr/>
          <p:nvPr/>
        </p:nvSpPr>
        <p:spPr>
          <a:xfrm>
            <a:off x="6204426" y="145732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8" name="QB_5_AN.42_1#fb41e672e.blank?pid=cc739e069&amp;color=0,55,96&amp;vpa=29&amp;vtp=1&amp;bbb=1"/>
          <p:cNvSpPr/>
          <p:nvPr/>
        </p:nvSpPr>
        <p:spPr>
          <a:xfrm>
            <a:off x="6801325" y="145732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endParaRPr lang="en-US" altLang="zh-CN" dirty="0"/>
          </a:p>
        </p:txBody>
      </p:sp>
      <p:sp>
        <p:nvSpPr>
          <p:cNvPr id="9" name="QB_5_AN.43_1#fb41e672e.blank?pid=cc739e069&amp;color=0,55,96&amp;vpa=30&amp;vtp=1&amp;bbb=1"/>
          <p:cNvSpPr/>
          <p:nvPr/>
        </p:nvSpPr>
        <p:spPr>
          <a:xfrm>
            <a:off x="7563325" y="145732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0" name="QB_5_AN.44_1#fb41e672e.blank?pid=cc739e069&amp;color=0,55,96&amp;vpa=31&amp;vtp=1&amp;bbb=1"/>
          <p:cNvSpPr/>
          <p:nvPr/>
        </p:nvSpPr>
        <p:spPr>
          <a:xfrm>
            <a:off x="737076" y="188277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11" name="QB_5_AN.45_1#fb41e672e.blank?pid=cc739e069&amp;color=0,55,96&amp;vpa=32&amp;vtp=1"/>
          <p:cNvSpPr/>
          <p:nvPr/>
        </p:nvSpPr>
        <p:spPr>
          <a:xfrm>
            <a:off x="1321276" y="188277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2" name="QB_5_AN.46_1#fb41e672e.blank?pid=cc739e069&amp;color=0,55,96&amp;vpa=33&amp;vtp=1&amp;bbb=1"/>
          <p:cNvSpPr/>
          <p:nvPr/>
        </p:nvSpPr>
        <p:spPr>
          <a:xfrm>
            <a:off x="1727676" y="187007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endParaRPr lang="en-US" altLang="zh-CN" dirty="0"/>
          </a:p>
        </p:txBody>
      </p:sp>
      <p:sp>
        <p:nvSpPr>
          <p:cNvPr id="13" name="QB_5_AN.47_1#fb41e672e.blank?pid=cc739e069&amp;color=0,55,96&amp;vpa=34&amp;vtp=1&amp;bbb=1"/>
          <p:cNvSpPr/>
          <p:nvPr/>
        </p:nvSpPr>
        <p:spPr>
          <a:xfrm>
            <a:off x="2680176" y="188277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endParaRPr lang="en-US" altLang="zh-CN" dirty="0"/>
          </a:p>
        </p:txBody>
      </p:sp>
      <p:sp>
        <p:nvSpPr>
          <p:cNvPr id="14" name="QB_5_AN.48_1#fb41e672e.blank?pid=cc739e069&amp;color=0,55,96&amp;vpa=35&amp;vtp=1&amp;bbb=1"/>
          <p:cNvSpPr/>
          <p:nvPr/>
        </p:nvSpPr>
        <p:spPr>
          <a:xfrm>
            <a:off x="1168876" y="228092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</a:t>
            </a:r>
            <a:endParaRPr lang="en-US" altLang="zh-CN" dirty="0"/>
          </a:p>
        </p:txBody>
      </p:sp>
      <p:sp>
        <p:nvSpPr>
          <p:cNvPr id="15" name="QB_5_AN.49_1#fb41e672e.blank?pid=cc739e069&amp;color=0,55,96&amp;vpa=36&amp;vtp=1&amp;bbb=1"/>
          <p:cNvSpPr/>
          <p:nvPr/>
        </p:nvSpPr>
        <p:spPr>
          <a:xfrm>
            <a:off x="4223226" y="228092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endParaRPr lang="en-US" altLang="zh-CN" dirty="0"/>
          </a:p>
        </p:txBody>
      </p:sp>
      <p:sp>
        <p:nvSpPr>
          <p:cNvPr id="16" name="QB_5_AN.50_1#fb41e672e.blank?pid=cc739e069&amp;color=0,55,96&amp;vpa=37&amp;vtp=1&amp;bbb=1"/>
          <p:cNvSpPr/>
          <p:nvPr/>
        </p:nvSpPr>
        <p:spPr>
          <a:xfrm>
            <a:off x="8230075" y="226822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basically</a:t>
            </a:r>
            <a:endParaRPr lang="en-US" altLang="zh-CN" dirty="0"/>
          </a:p>
        </p:txBody>
      </p:sp>
      <p:sp>
        <p:nvSpPr>
          <p:cNvPr id="17" name="QB_5_BD.51_1#cee10ed55?sp=1&amp;pid=cc739e069&amp;color=0,55,96&amp;vtp=1&amp;bbb=1"/>
          <p:cNvSpPr/>
          <p:nvPr/>
        </p:nvSpPr>
        <p:spPr>
          <a:xfrm>
            <a:off x="502920" y="27330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.道歉；谢罪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.道歉</a:t>
            </a:r>
            <a:endParaRPr lang="en-US" altLang="zh-CN" sz="1800" dirty="0"/>
          </a:p>
        </p:txBody>
      </p:sp>
      <p:sp>
        <p:nvSpPr>
          <p:cNvPr id="18" name="QB_5_AN.52_1#cee10ed55.blank?pid=cc739e069&amp;color=0,55,96&amp;vpa=38&amp;vtp=1&amp;bbb=1"/>
          <p:cNvSpPr/>
          <p:nvPr/>
        </p:nvSpPr>
        <p:spPr>
          <a:xfrm>
            <a:off x="756126" y="2689860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endParaRPr lang="en-US" altLang="zh-CN" dirty="0"/>
          </a:p>
        </p:txBody>
      </p:sp>
      <p:sp>
        <p:nvSpPr>
          <p:cNvPr id="19" name="QB_5_AN.53_1#cee10ed55.blank?pid=cc739e069&amp;color=0,55,96&amp;vpa=39&amp;vtp=1&amp;bbb=1"/>
          <p:cNvSpPr/>
          <p:nvPr/>
        </p:nvSpPr>
        <p:spPr>
          <a:xfrm>
            <a:off x="2673826" y="268986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apologize</a:t>
            </a:r>
            <a:endParaRPr lang="en-US" altLang="zh-CN" dirty="0"/>
          </a:p>
        </p:txBody>
      </p:sp>
      <p:sp>
        <p:nvSpPr>
          <p:cNvPr id="20" name="QB_5_AN.54_1#cee10ed55.blank?pid=cc739e069&amp;color=0,55,96&amp;vpa=40&amp;vtp=1&amp;bbb=1"/>
          <p:cNvSpPr/>
          <p:nvPr/>
        </p:nvSpPr>
        <p:spPr>
          <a:xfrm>
            <a:off x="940276" y="3088005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endParaRPr lang="en-US" altLang="zh-CN" dirty="0"/>
          </a:p>
        </p:txBody>
      </p:sp>
      <p:sp>
        <p:nvSpPr>
          <p:cNvPr id="21" name="QB_5_BD.55_1#466c33fae?sp=1&amp;pid=cc739e069&amp;color=0,55,96&amp;vtp=1&amp;bbb=1"/>
          <p:cNvSpPr/>
          <p:nvPr/>
        </p:nvSpPr>
        <p:spPr>
          <a:xfrm>
            <a:off x="502920" y="35528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.忽视；对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不予理会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.无知；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愚昧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.无知的；愚昧的</a:t>
            </a:r>
            <a:endParaRPr lang="en-US" altLang="zh-CN" sz="1800" dirty="0"/>
          </a:p>
        </p:txBody>
      </p:sp>
      <p:sp>
        <p:nvSpPr>
          <p:cNvPr id="22" name="QB_5_AN.56_1#466c33fae.blank?pid=cc739e069&amp;color=0,55,96&amp;vpa=41&amp;vtp=1&amp;bbb=1"/>
          <p:cNvSpPr/>
          <p:nvPr/>
        </p:nvSpPr>
        <p:spPr>
          <a:xfrm>
            <a:off x="794226" y="350964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ignore</a:t>
            </a:r>
            <a:endParaRPr lang="en-US" altLang="zh-CN" dirty="0"/>
          </a:p>
        </p:txBody>
      </p:sp>
      <p:sp>
        <p:nvSpPr>
          <p:cNvPr id="23" name="QB_5_AN.57_1#466c33fae.blank?pid=cc739e069&amp;color=0,55,96&amp;vpa=42&amp;vtp=1&amp;bbb=1"/>
          <p:cNvSpPr/>
          <p:nvPr/>
        </p:nvSpPr>
        <p:spPr>
          <a:xfrm>
            <a:off x="978376" y="3907790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ignorance</a:t>
            </a:r>
            <a:endParaRPr lang="en-US" altLang="zh-CN" dirty="0"/>
          </a:p>
        </p:txBody>
      </p:sp>
      <p:sp>
        <p:nvSpPr>
          <p:cNvPr id="24" name="QB_5_AN.58_1#466c33fae.blank?pid=cc739e069&amp;color=0,55,96&amp;vpa=43&amp;vtp=1&amp;bbb=1"/>
          <p:cNvSpPr/>
          <p:nvPr/>
        </p:nvSpPr>
        <p:spPr>
          <a:xfrm>
            <a:off x="3842226" y="390779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ignorant</a:t>
            </a:r>
            <a:endParaRPr lang="en-US" altLang="zh-CN" dirty="0"/>
          </a:p>
        </p:txBody>
      </p:sp>
      <p:sp>
        <p:nvSpPr>
          <p:cNvPr id="25" name="QB_5_BD.59_1#d16662dd7?sp=1&amp;pid=cc739e069&amp;color=0,55,96&amp;vtp=1&amp;bbb=1"/>
          <p:cNvSpPr/>
          <p:nvPr/>
        </p:nvSpPr>
        <p:spPr>
          <a:xfrm>
            <a:off x="502920" y="437261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.评价；评判；判断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.法官；审判员；裁判员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依据某事来判断</a:t>
            </a:r>
            <a:endParaRPr lang="en-US" altLang="zh-CN" sz="1800" dirty="0"/>
          </a:p>
        </p:txBody>
      </p:sp>
      <p:sp>
        <p:nvSpPr>
          <p:cNvPr id="26" name="QB_5_AN.60_1#d16662dd7.blank?pid=cc739e069&amp;color=0,55,96&amp;vpa=44&amp;vtp=1&amp;bbb=1"/>
          <p:cNvSpPr/>
          <p:nvPr/>
        </p:nvSpPr>
        <p:spPr>
          <a:xfrm>
            <a:off x="768826" y="432943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endParaRPr lang="en-US" altLang="zh-CN" dirty="0"/>
          </a:p>
        </p:txBody>
      </p:sp>
      <p:sp>
        <p:nvSpPr>
          <p:cNvPr id="27" name="QB_5_AN.61_1#d16662dd7.blank?pid=cc739e069&amp;color=0,55,96&amp;vpa=45&amp;vtp=1&amp;bbb=1"/>
          <p:cNvSpPr/>
          <p:nvPr/>
        </p:nvSpPr>
        <p:spPr>
          <a:xfrm>
            <a:off x="965676" y="472757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judging</a:t>
            </a:r>
            <a:endParaRPr lang="en-US" altLang="zh-CN" dirty="0"/>
          </a:p>
        </p:txBody>
      </p:sp>
      <p:sp>
        <p:nvSpPr>
          <p:cNvPr id="28" name="QB_5_AN.62_1#d16662dd7.blank?pid=cc739e069&amp;color=0,55,96&amp;vpa=46&amp;vtp=1&amp;bbb=1"/>
          <p:cNvSpPr/>
          <p:nvPr/>
        </p:nvSpPr>
        <p:spPr>
          <a:xfrm>
            <a:off x="1968976" y="4727575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by/from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0" grpId="0" build="p" animBg="1"/>
      <p:bldP spid="22" grpId="0" build="p" animBg="1"/>
      <p:bldP spid="23" grpId="0" build="p" animBg="1"/>
      <p:bldP spid="24" grpId="0" build="p" animBg="1"/>
      <p:bldP spid="26" grpId="0" build="p" animBg="1"/>
      <p:bldP spid="27" grpId="0" build="p" animBg="1"/>
      <p:bldP spid="2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3_1#d16662dd7?pid=cc739e069&amp;color=0,55,96&amp;mp=1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.意见；看法；判断力；判决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3" name="QB_5_AN.64_1#d16662dd7.blank?pid=cc739e069&amp;color=0,55,96&amp;mp=1&amp;vpa=47&amp;vtp=1&amp;bbb=1"/>
          <p:cNvSpPr/>
          <p:nvPr/>
        </p:nvSpPr>
        <p:spPr>
          <a:xfrm>
            <a:off x="711676" y="1465580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judgement</a:t>
            </a:r>
            <a:endParaRPr lang="en-US" altLang="zh-CN" dirty="0"/>
          </a:p>
        </p:txBody>
      </p:sp>
      <p:sp>
        <p:nvSpPr>
          <p:cNvPr id="4" name="QB_5_AN.65_1#d16662dd7.blank?pid=cc739e069&amp;color=0,55,96&amp;mp=1&amp;vpa=48&amp;vtp=1&amp;bbb=1"/>
          <p:cNvSpPr/>
          <p:nvPr/>
        </p:nvSpPr>
        <p:spPr>
          <a:xfrm>
            <a:off x="4213765" y="1876425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勿以貌取人。</a:t>
            </a:r>
            <a:endParaRPr lang="en-US" altLang="zh-CN" dirty="0"/>
          </a:p>
        </p:txBody>
      </p:sp>
      <p:sp>
        <p:nvSpPr>
          <p:cNvPr id="5" name="QB_5_BD.66_1#2403b43de?pid=cc739e069&amp;color=0,55,96&amp;vtp=1&amp;bbb=1&amp;hb=1"/>
          <p:cNvSpPr/>
          <p:nvPr/>
        </p:nvSpPr>
        <p:spPr>
          <a:xfrm>
            <a:off x="502920" y="23272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.（书、戏剧或电影中的）叙述者；讲述者；（电视节目中的）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幕后解说员联想①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.叙述；讲述；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解说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.叙述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；解说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.打赌；赌注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.（过去式&amp;过去分词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）下赌注；用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打赌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.敢说搭配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打个赌</a:t>
            </a:r>
            <a:endParaRPr lang="en-US" altLang="zh-CN" dirty="0"/>
          </a:p>
        </p:txBody>
      </p:sp>
      <p:sp>
        <p:nvSpPr>
          <p:cNvPr id="6" name="QB_5_AN.67_1#2403b43de.blank?pid=cc739e069&amp;color=0,55,96&amp;vpa=49&amp;vtp=1&amp;bbb=1"/>
          <p:cNvSpPr/>
          <p:nvPr/>
        </p:nvSpPr>
        <p:spPr>
          <a:xfrm>
            <a:off x="781526" y="22967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narrator</a:t>
            </a:r>
            <a:endParaRPr lang="en-US" altLang="zh-CN" dirty="0"/>
          </a:p>
        </p:txBody>
      </p:sp>
      <p:sp>
        <p:nvSpPr>
          <p:cNvPr id="7" name="QB_5_AN.68_1#2403b43de.blank?pid=cc739e069&amp;color=0,55,96&amp;vpa=50&amp;vtp=1&amp;bbb=1"/>
          <p:cNvSpPr/>
          <p:nvPr/>
        </p:nvSpPr>
        <p:spPr>
          <a:xfrm>
            <a:off x="9982675" y="229679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narration</a:t>
            </a:r>
            <a:endParaRPr lang="en-US" altLang="zh-CN" dirty="0"/>
          </a:p>
        </p:txBody>
      </p:sp>
      <p:sp>
        <p:nvSpPr>
          <p:cNvPr id="8" name="QB_5_AN.69_1#2403b43de.blank?pid=cc739e069&amp;color=0,55,96&amp;vpa=51&amp;vtp=1&amp;bbb=1"/>
          <p:cNvSpPr/>
          <p:nvPr/>
        </p:nvSpPr>
        <p:spPr>
          <a:xfrm>
            <a:off x="2826226" y="271589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narrate</a:t>
            </a:r>
            <a:endParaRPr lang="en-US" altLang="zh-CN" dirty="0"/>
          </a:p>
        </p:txBody>
      </p:sp>
      <p:sp>
        <p:nvSpPr>
          <p:cNvPr id="10" name="QB_5_AN.71_1#2403b43de.blank?pid=cc739e069&amp;color=0,55,96&amp;vpa=52&amp;vtp=1&amp;bbb=1"/>
          <p:cNvSpPr/>
          <p:nvPr/>
        </p:nvSpPr>
        <p:spPr>
          <a:xfrm>
            <a:off x="768826" y="31349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</a:t>
            </a:r>
            <a:endParaRPr lang="en-US" altLang="zh-CN" dirty="0"/>
          </a:p>
        </p:txBody>
      </p:sp>
      <p:sp>
        <p:nvSpPr>
          <p:cNvPr id="11" name="QB_5_AN.72_1#2403b43de.blank?pid=cc739e069&amp;color=0,55,96&amp;vpa=53&amp;vtp=1&amp;bbb=1"/>
          <p:cNvSpPr/>
          <p:nvPr/>
        </p:nvSpPr>
        <p:spPr>
          <a:xfrm>
            <a:off x="5512276" y="31349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</a:t>
            </a:r>
            <a:endParaRPr lang="en-US" altLang="zh-CN" dirty="0"/>
          </a:p>
        </p:txBody>
      </p:sp>
      <p:sp>
        <p:nvSpPr>
          <p:cNvPr id="12" name="QB_5_AN.73_1#2403b43de.blank?pid=cc739e069&amp;color=0,55,96&amp;vpa=54&amp;vtp=1&amp;bbb=1"/>
          <p:cNvSpPr/>
          <p:nvPr/>
        </p:nvSpPr>
        <p:spPr>
          <a:xfrm>
            <a:off x="9519125" y="31349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endParaRPr lang="en-US" altLang="zh-CN" dirty="0"/>
          </a:p>
        </p:txBody>
      </p:sp>
      <p:sp>
        <p:nvSpPr>
          <p:cNvPr id="13" name="QB_5_AN.74_1#2403b43de.blank?pid=cc739e069&amp;color=0,55,96&amp;vpa=55&amp;vtp=1"/>
          <p:cNvSpPr/>
          <p:nvPr/>
        </p:nvSpPr>
        <p:spPr>
          <a:xfrm>
            <a:off x="10344625" y="313499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4" name="QB_5_AN.75_1#2403b43de.blank?pid=cc739e069&amp;color=0,55,96&amp;vpa=56&amp;vtp=1&amp;bbb=1"/>
          <p:cNvSpPr/>
          <p:nvPr/>
        </p:nvSpPr>
        <p:spPr>
          <a:xfrm>
            <a:off x="483076" y="353314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</a:t>
            </a:r>
            <a:endParaRPr lang="en-US" altLang="zh-CN" dirty="0"/>
          </a:p>
        </p:txBody>
      </p:sp>
      <p:sp>
        <p:nvSpPr>
          <p:cNvPr id="15" name="QB_5_BD.76_1#cbb62595d?sp=1&amp;pid=cc739e069&amp;color=0,55,96&amp;vtp=1&amp;bbb=1"/>
          <p:cNvSpPr/>
          <p:nvPr/>
        </p:nvSpPr>
        <p:spPr>
          <a:xfrm>
            <a:off x="502920" y="39782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.&amp;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.（船）航行；（人）乘船航行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.帆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起航派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.驾船航行；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帆船运动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进行帆船运动</a:t>
            </a:r>
            <a:endParaRPr lang="en-US" altLang="zh-CN" sz="1800" dirty="0"/>
          </a:p>
        </p:txBody>
      </p:sp>
      <p:sp>
        <p:nvSpPr>
          <p:cNvPr id="16" name="QB_5_AN.77_1#cbb62595d.blank?pid=cc739e069&amp;color=0,55,96&amp;vpa=57&amp;vtp=1&amp;bbb=1"/>
          <p:cNvSpPr/>
          <p:nvPr/>
        </p:nvSpPr>
        <p:spPr>
          <a:xfrm>
            <a:off x="806926" y="3947795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</a:t>
            </a:r>
            <a:endParaRPr lang="en-US" altLang="zh-CN" dirty="0"/>
          </a:p>
        </p:txBody>
      </p:sp>
      <p:sp>
        <p:nvSpPr>
          <p:cNvPr id="17" name="QB_5_AN.78_1#cbb62595d.blank?pid=cc739e069&amp;color=0,55,96&amp;vpa=58&amp;vtp=1&amp;bbb=1"/>
          <p:cNvSpPr/>
          <p:nvPr/>
        </p:nvSpPr>
        <p:spPr>
          <a:xfrm>
            <a:off x="952976" y="4345940"/>
            <a:ext cx="420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endParaRPr lang="en-US" altLang="zh-CN" dirty="0"/>
          </a:p>
        </p:txBody>
      </p:sp>
      <p:sp>
        <p:nvSpPr>
          <p:cNvPr id="18" name="QB_5_AN.79_1#cbb62595d.blank?pid=cc739e069&amp;color=0,55,96&amp;vpa=59&amp;vtp=1&amp;bbb=1"/>
          <p:cNvSpPr/>
          <p:nvPr/>
        </p:nvSpPr>
        <p:spPr>
          <a:xfrm>
            <a:off x="1549876" y="4345940"/>
            <a:ext cx="484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</a:t>
            </a:r>
            <a:endParaRPr lang="en-US" altLang="zh-CN" dirty="0"/>
          </a:p>
        </p:txBody>
      </p:sp>
      <p:sp>
        <p:nvSpPr>
          <p:cNvPr id="19" name="QB_5_AN.80_1#cbb62595d.blank?pid=cc739e069&amp;color=0,55,96&amp;vpa=60&amp;vtp=1&amp;bbb=1"/>
          <p:cNvSpPr/>
          <p:nvPr/>
        </p:nvSpPr>
        <p:spPr>
          <a:xfrm>
            <a:off x="2896076" y="433324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sailing</a:t>
            </a:r>
            <a:endParaRPr lang="en-US" altLang="zh-CN" dirty="0"/>
          </a:p>
        </p:txBody>
      </p:sp>
      <p:sp>
        <p:nvSpPr>
          <p:cNvPr id="20" name="QB_5_AN.81_1#cbb62595d.blank?pid=cc739e069&amp;color=0,55,96&amp;vpa=61&amp;vtp=1&amp;bbb=1"/>
          <p:cNvSpPr/>
          <p:nvPr/>
        </p:nvSpPr>
        <p:spPr>
          <a:xfrm>
            <a:off x="6166326" y="433324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endParaRPr lang="en-US" altLang="zh-CN" dirty="0"/>
          </a:p>
        </p:txBody>
      </p:sp>
      <p:sp>
        <p:nvSpPr>
          <p:cNvPr id="21" name="QB_5_AN.82_1#cbb62595d.blank?pid=cc739e069&amp;color=0,55,96&amp;vpa=62&amp;vtp=1&amp;bbb=1"/>
          <p:cNvSpPr/>
          <p:nvPr/>
        </p:nvSpPr>
        <p:spPr>
          <a:xfrm>
            <a:off x="6725125" y="433324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sailing</a:t>
            </a:r>
            <a:endParaRPr lang="en-US" altLang="zh-CN" dirty="0"/>
          </a:p>
        </p:txBody>
      </p:sp>
      <p:sp>
        <p:nvSpPr>
          <p:cNvPr id="22" name="QB_5_BD.83_1#9b44b28df?sp=1&amp;pid=cc739e069&amp;color=0,55,96&amp;vtp=1&amp;bbb=1"/>
          <p:cNvSpPr/>
          <p:nvPr/>
        </p:nvSpPr>
        <p:spPr>
          <a:xfrm>
            <a:off x="502920" y="47980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20.mining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.矿井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采矿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.矿工</a:t>
            </a:r>
            <a:endParaRPr lang="en-US" altLang="zh-CN" sz="1800" dirty="0"/>
          </a:p>
        </p:txBody>
      </p:sp>
      <p:sp>
        <p:nvSpPr>
          <p:cNvPr id="23" name="QB_5_AN.84_1#9b44b28df.blank?pid=cc739e069&amp;color=0,55,96&amp;vpa=63&amp;vtp=1&amp;bbb=1"/>
          <p:cNvSpPr/>
          <p:nvPr/>
        </p:nvSpPr>
        <p:spPr>
          <a:xfrm>
            <a:off x="1727676" y="4767580"/>
            <a:ext cx="15382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采矿；采矿业</a:t>
            </a:r>
            <a:endParaRPr lang="en-US" altLang="zh-CN" dirty="0"/>
          </a:p>
        </p:txBody>
      </p:sp>
      <p:sp>
        <p:nvSpPr>
          <p:cNvPr id="24" name="QB_5_AN.85_1#9b44b28df.blank?pid=cc739e069&amp;color=0,55,96&amp;vpa=64&amp;vtp=1&amp;bbb=1"/>
          <p:cNvSpPr/>
          <p:nvPr/>
        </p:nvSpPr>
        <p:spPr>
          <a:xfrm>
            <a:off x="1194276" y="516572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</a:t>
            </a:r>
            <a:endParaRPr lang="en-US" altLang="zh-CN" dirty="0"/>
          </a:p>
        </p:txBody>
      </p:sp>
      <p:sp>
        <p:nvSpPr>
          <p:cNvPr id="25" name="QB_5_AN.86_1#9b44b28df.blank?pid=cc739e069&amp;color=0,55,96&amp;vpa=65&amp;vtp=1&amp;bbb=1"/>
          <p:cNvSpPr/>
          <p:nvPr/>
        </p:nvSpPr>
        <p:spPr>
          <a:xfrm>
            <a:off x="3658076" y="5165725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7_1#31c33a9ef?pid=cc739e069&amp;color=0,55,96&amp;mp=1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.耐心；忍耐力；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毅力联想①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.有耐心的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.没耐心的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作为回报；作为回应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 _______ 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事实上；其实；说真的近义in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endParaRPr lang="en-US" altLang="zh-CN" sz="1800" dirty="0"/>
          </a:p>
        </p:txBody>
      </p:sp>
      <p:sp>
        <p:nvSpPr>
          <p:cNvPr id="3" name="QB_5_AN.88_1#31c33a9ef.blank?pid=cc739e069&amp;color=0,55,96&amp;mp=1&amp;vpa=66&amp;vtp=1&amp;bbb=1"/>
          <p:cNvSpPr/>
          <p:nvPr/>
        </p:nvSpPr>
        <p:spPr>
          <a:xfrm>
            <a:off x="756126" y="1465580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endParaRPr lang="en-US" altLang="zh-CN" dirty="0"/>
          </a:p>
        </p:txBody>
      </p:sp>
      <p:sp>
        <p:nvSpPr>
          <p:cNvPr id="4" name="QB_5_AN.89_1#31c33a9ef.blank?pid=cc739e069&amp;color=0,55,96&amp;mp=1&amp;vpa=67&amp;vtp=1&amp;bbb=1"/>
          <p:cNvSpPr/>
          <p:nvPr/>
        </p:nvSpPr>
        <p:spPr>
          <a:xfrm>
            <a:off x="4712176" y="1465580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endParaRPr lang="en-US" altLang="zh-CN" dirty="0"/>
          </a:p>
        </p:txBody>
      </p:sp>
      <p:sp>
        <p:nvSpPr>
          <p:cNvPr id="5" name="QB_5_AN.90_1#31c33a9ef.blank?pid=cc739e069&amp;color=0,55,96&amp;mp=1&amp;vpa=68&amp;vtp=1&amp;bbb=1"/>
          <p:cNvSpPr/>
          <p:nvPr/>
        </p:nvSpPr>
        <p:spPr>
          <a:xfrm>
            <a:off x="7201375" y="1478280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病人</a:t>
            </a:r>
            <a:endParaRPr lang="en-US" altLang="zh-CN" dirty="0"/>
          </a:p>
        </p:txBody>
      </p:sp>
      <p:sp>
        <p:nvSpPr>
          <p:cNvPr id="6" name="QB_5_AN.91_1#31c33a9ef.blank?pid=cc739e069&amp;color=0,55,96&amp;mp=1&amp;vpa=69&amp;vtp=1&amp;bbb=1"/>
          <p:cNvSpPr/>
          <p:nvPr/>
        </p:nvSpPr>
        <p:spPr>
          <a:xfrm>
            <a:off x="8204675" y="1465580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impatient</a:t>
            </a:r>
            <a:endParaRPr lang="en-US" altLang="zh-CN" dirty="0"/>
          </a:p>
        </p:txBody>
      </p:sp>
      <p:sp>
        <p:nvSpPr>
          <p:cNvPr id="8" name="QB_5_AN.93_1#31c33a9ef.blank?pid=cc739e069&amp;color=0,55,96&amp;vpa=70&amp;vtp=1&amp;bbb=1"/>
          <p:cNvSpPr/>
          <p:nvPr/>
        </p:nvSpPr>
        <p:spPr>
          <a:xfrm>
            <a:off x="768826" y="18973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9" name="QB_5_AN.94_1#31c33a9ef.blank?pid=cc739e069&amp;color=0,55,96&amp;vpa=71&amp;vtp=1&amp;bbb=1"/>
          <p:cNvSpPr/>
          <p:nvPr/>
        </p:nvSpPr>
        <p:spPr>
          <a:xfrm>
            <a:off x="1264126" y="1897380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endParaRPr lang="en-US" altLang="zh-CN" dirty="0"/>
          </a:p>
        </p:txBody>
      </p:sp>
      <p:sp>
        <p:nvSpPr>
          <p:cNvPr id="11" name="QB_5_AN.96_1#31c33a9ef.blank?pid=cc739e069&amp;color=0,55,96&amp;vpa=72&amp;vtp=1&amp;bbb=1"/>
          <p:cNvSpPr/>
          <p:nvPr/>
        </p:nvSpPr>
        <p:spPr>
          <a:xfrm>
            <a:off x="756126" y="229552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12" name="QB_5_AN.97_1#31c33a9ef.blank?pid=cc739e069&amp;color=0,55,96&amp;vpa=73&amp;vtp=1"/>
          <p:cNvSpPr/>
          <p:nvPr/>
        </p:nvSpPr>
        <p:spPr>
          <a:xfrm>
            <a:off x="1264126" y="229552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B_5_AN.98_1#31c33a9ef.blank?pid=cc739e069&amp;color=0,55,96&amp;vpa=74&amp;vtp=1&amp;bbb=1"/>
          <p:cNvSpPr/>
          <p:nvPr/>
        </p:nvSpPr>
        <p:spPr>
          <a:xfrm>
            <a:off x="1708626" y="229552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endParaRPr lang="en-US" altLang="zh-CN" dirty="0"/>
          </a:p>
        </p:txBody>
      </p:sp>
      <p:sp>
        <p:nvSpPr>
          <p:cNvPr id="14" name="QB_5_AN.99_1#31c33a9ef.blank?pid=cc739e069&amp;color=0,55,96&amp;vpa=75&amp;vtp=1&amp;bbb=1"/>
          <p:cNvSpPr/>
          <p:nvPr/>
        </p:nvSpPr>
        <p:spPr>
          <a:xfrm>
            <a:off x="2584926" y="229552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5" name="QB_5_AN.100_1#31c33a9ef.blank?pid=cc739e069&amp;color=0,55,96&amp;vpa=76&amp;vtp=1&amp;bbb=1"/>
          <p:cNvSpPr/>
          <p:nvPr/>
        </p:nvSpPr>
        <p:spPr>
          <a:xfrm>
            <a:off x="3080226" y="229552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endParaRPr lang="en-US" altLang="zh-CN" dirty="0"/>
          </a:p>
        </p:txBody>
      </p:sp>
      <p:sp>
        <p:nvSpPr>
          <p:cNvPr id="16" name="QO_5_BD.101_1#65cb9ec2e?sp=1&amp;pid=cc739e069&amp;color=0,55,96&amp;vtp=1&amp;bbb=1"/>
          <p:cNvSpPr/>
          <p:nvPr/>
        </p:nvSpPr>
        <p:spPr>
          <a:xfrm>
            <a:off x="502920" y="27520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24.________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偶然地；意外地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____故意地</a:t>
            </a:r>
            <a:endParaRPr lang="en-US" altLang="zh-CN" sz="1800" dirty="0"/>
          </a:p>
        </p:txBody>
      </p:sp>
      <p:sp>
        <p:nvSpPr>
          <p:cNvPr id="17" name="QO_5_AN.102_1#65cb9ec2e?pid=cc739e069&amp;color=0,55,96&amp;vtp=1&amp;bbb=1"/>
          <p:cNvSpPr/>
          <p:nvPr/>
        </p:nvSpPr>
        <p:spPr>
          <a:xfrm>
            <a:off x="502920" y="35668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by;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accident;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/by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</a:t>
            </a:r>
            <a:endParaRPr lang="en-US" altLang="zh-CN" sz="1800" dirty="0"/>
          </a:p>
        </p:txBody>
      </p:sp>
      <p:sp>
        <p:nvSpPr>
          <p:cNvPr id="18" name="QB_5_BD.103_1#1f5e0c9ff?pid=cc739e069&amp;color=0,55,96&amp;vtp=1&amp;bbb=1"/>
          <p:cNvSpPr/>
          <p:nvPr/>
        </p:nvSpPr>
        <p:spPr>
          <a:xfrm>
            <a:off x="502920" y="397764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说实话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；坦率地说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应该；应当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 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sth即将或正要做某事拓展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______ ___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正要做某事，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/>
          </a:p>
        </p:txBody>
      </p:sp>
      <p:sp>
        <p:nvSpPr>
          <p:cNvPr id="19" name="QB_5_AN.104_1#1f5e0c9ff.blank?pid=cc739e069&amp;color=0,55,96&amp;vpa=77&amp;vtp=1&amp;bbb=1"/>
          <p:cNvSpPr/>
          <p:nvPr/>
        </p:nvSpPr>
        <p:spPr>
          <a:xfrm>
            <a:off x="768826" y="394716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0" name="QB_5_AN.105_1#1f5e0c9ff.blank?pid=cc739e069&amp;color=0,55,96&amp;vpa=78&amp;vtp=1&amp;bbb=1"/>
          <p:cNvSpPr/>
          <p:nvPr/>
        </p:nvSpPr>
        <p:spPr>
          <a:xfrm>
            <a:off x="1264126" y="394716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1" name="QB_5_AN.106_1#1f5e0c9ff.blank?pid=cc739e069&amp;color=0,55,96&amp;vpa=79&amp;vtp=1&amp;bbb=1"/>
          <p:cNvSpPr/>
          <p:nvPr/>
        </p:nvSpPr>
        <p:spPr>
          <a:xfrm>
            <a:off x="1810226" y="394716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honest</a:t>
            </a:r>
            <a:endParaRPr lang="en-US" altLang="zh-CN" dirty="0"/>
          </a:p>
        </p:txBody>
      </p:sp>
      <p:sp>
        <p:nvSpPr>
          <p:cNvPr id="23" name="QB_5_AN.108_1#1f5e0c9ff.blank?pid=cc739e069&amp;color=0,55,96&amp;vpa=80&amp;vtp=1&amp;bbb=1"/>
          <p:cNvSpPr/>
          <p:nvPr/>
        </p:nvSpPr>
        <p:spPr>
          <a:xfrm>
            <a:off x="768826" y="435356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ought</a:t>
            </a:r>
            <a:endParaRPr lang="en-US" altLang="zh-CN" dirty="0"/>
          </a:p>
        </p:txBody>
      </p:sp>
      <p:sp>
        <p:nvSpPr>
          <p:cNvPr id="24" name="QB_5_AN.109_1#1f5e0c9ff.blank?pid=cc739e069&amp;color=0,55,96&amp;vpa=81&amp;vtp=1&amp;bbb=1"/>
          <p:cNvSpPr/>
          <p:nvPr/>
        </p:nvSpPr>
        <p:spPr>
          <a:xfrm>
            <a:off x="1568926" y="436626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6" name="QB_5_AN.111_1#1f5e0c9ff.blank?pid=cc739e069&amp;color=0,55,96&amp;vpa=82&amp;vtp=1&amp;bbb=1"/>
          <p:cNvSpPr/>
          <p:nvPr/>
        </p:nvSpPr>
        <p:spPr>
          <a:xfrm>
            <a:off x="806926" y="478536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27" name="QB_5_AN.112_1#1f5e0c9ff.blank?pid=cc739e069&amp;color=0,55,96&amp;vpa=83&amp;vtp=1&amp;bbb=1"/>
          <p:cNvSpPr/>
          <p:nvPr/>
        </p:nvSpPr>
        <p:spPr>
          <a:xfrm>
            <a:off x="1340326" y="478536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28" name="QB_5_AN.113_1#1f5e0c9ff.blank?pid=cc739e069&amp;color=0,55,96&amp;vpa=84&amp;vtp=1&amp;bbb=1"/>
          <p:cNvSpPr/>
          <p:nvPr/>
        </p:nvSpPr>
        <p:spPr>
          <a:xfrm>
            <a:off x="2140426" y="478536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9" name="QB_5_AN.114_1#1f5e0c9ff.blank?pid=cc739e069&amp;color=0,55,96&amp;vpa=85&amp;vtp=1&amp;bbb=1"/>
          <p:cNvSpPr/>
          <p:nvPr/>
        </p:nvSpPr>
        <p:spPr>
          <a:xfrm>
            <a:off x="2623026" y="478536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30" name="QB_5_AN.115_1#1f5e0c9ff.blank?pid=cc739e069&amp;color=0,55,96&amp;vpa=86&amp;vtp=1&amp;bbb=1"/>
          <p:cNvSpPr/>
          <p:nvPr/>
        </p:nvSpPr>
        <p:spPr>
          <a:xfrm>
            <a:off x="5759926" y="4785360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31" name="QB_5_AN.116_1#1f5e0c9ff.blank?pid=cc739e069&amp;color=0,55,96&amp;vpa=87&amp;vtp=1&amp;bbb=1"/>
          <p:cNvSpPr/>
          <p:nvPr/>
        </p:nvSpPr>
        <p:spPr>
          <a:xfrm>
            <a:off x="6293326" y="478536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32" name="QB_5_AN.117_1#1f5e0c9ff.blank?pid=cc739e069&amp;color=0,55,96&amp;vpa=88&amp;vtp=1&amp;bbb=1"/>
          <p:cNvSpPr/>
          <p:nvPr/>
        </p:nvSpPr>
        <p:spPr>
          <a:xfrm>
            <a:off x="7093425" y="478536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33" name="QB_5_AN.118_1#1f5e0c9ff.blank?pid=cc739e069&amp;color=0,55,96&amp;vpa=89&amp;vtp=1&amp;bbb=1"/>
          <p:cNvSpPr/>
          <p:nvPr/>
        </p:nvSpPr>
        <p:spPr>
          <a:xfrm>
            <a:off x="7576025" y="478536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endParaRPr lang="en-US" altLang="zh-CN" dirty="0"/>
          </a:p>
        </p:txBody>
      </p:sp>
      <p:sp>
        <p:nvSpPr>
          <p:cNvPr id="34" name="QB_5_AN.119_1#1f5e0c9ff.blank?pid=cc739e069&amp;color=0,55,96&amp;vpa=90&amp;vtp=1&amp;bbb=1"/>
          <p:cNvSpPr/>
          <p:nvPr/>
        </p:nvSpPr>
        <p:spPr>
          <a:xfrm>
            <a:off x="8515825" y="478536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6" grpId="0" build="p" animBg="1"/>
      <p:bldP spid="27" grpId="0" build="p" animBg="1"/>
      <p:bldP spid="28" grpId="0" build="p" animBg="1"/>
      <p:bldP spid="29" grpId="0" build="p" animBg="1"/>
      <p:bldP spid="30" grpId="0" build="p" animBg="1"/>
      <p:bldP spid="31" grpId="0" build="p" animBg="1"/>
      <p:bldP spid="32" grpId="0" build="p" animBg="1"/>
      <p:bldP spid="33" grpId="0" build="p" animBg="1"/>
      <p:bldP spid="3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e0cd4384?pid=365731a06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#28162920b?pid=be0cd4384&amp;color=0,55,96&amp;vtp=1&amp;bbb=1"/>
          <p:cNvSpPr/>
          <p:nvPr/>
        </p:nvSpPr>
        <p:spPr>
          <a:xfrm>
            <a:off x="502920" y="2045175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金钱是幸福生活的基础吗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教材P50</a:t>
            </a:r>
            <a:endParaRPr lang="en-US" altLang="zh-CN" sz="1800" dirty="0"/>
          </a:p>
        </p:txBody>
      </p:sp>
      <p:pic>
        <p:nvPicPr>
          <p:cNvPr id="4" name="P_5_BD#28162920b?pid=be0cd4384&amp;color=0,55,96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45716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f92e6da0d?pid=be0cd4384&amp;color=0,55,96&amp;vtp=1&amp;bbb=1"/>
          <p:cNvSpPr/>
          <p:nvPr/>
        </p:nvSpPr>
        <p:spPr>
          <a:xfrm>
            <a:off x="502920" y="29101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.bases）基础；根据；基点</a:t>
            </a:r>
            <a:endParaRPr lang="en-US" altLang="zh-CN" sz="2200" dirty="0"/>
          </a:p>
        </p:txBody>
      </p:sp>
      <p:pic>
        <p:nvPicPr>
          <p:cNvPr id="7" name="P_6_BD#dc27d001b?pid=f92e6da0d&amp;color=0,55,96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47051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6_BD#dc27d001b?pid=f92e6da0d&amp;color=0,55,96&amp;vtp=1&amp;bbb=1"/>
          <p:cNvSpPr/>
          <p:nvPr/>
        </p:nvSpPr>
        <p:spPr>
          <a:xfrm>
            <a:off x="502920" y="3406506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在某事的基础上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；根据某事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daily/monthly/yearly/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basis每天/每月/每年/每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observations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detailed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studies.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这本书是在仔细观察与细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致研究的基础上撰写的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Reducing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减少你的压力水平可以帮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助你定期减少疲劳感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c27d001b?pid=f92e6da0d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dc27d001b?pid=f92e6da0d&amp;color=0,55,96&amp;mp=1&amp;vtp=1&amp;bt=1&amp;bbb=1"/>
              <p:cNvSpPr/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basic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.基本的，基础的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；根本的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②basically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.本质上；基本上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.基地；基础；底部，底座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.把基地设在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为基础（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常用被动语态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based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为基础；以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为根据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military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军事基地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True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friendship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based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other's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understanding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respect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真正的友谊应该建立在彼此理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解和尊重的基础上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特别注意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-based常用于构成复合形容词，表示“以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为基地的；以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为基础的”。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London-based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restaurant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他位于伦敦的泰国餐厅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fruit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juices,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milk-based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drinks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alcoholic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drinks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果汁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牛奶饮料和大多数酒精饮料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全国乙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dc27d001b?pid=f92e6da0d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blipFill>
                <a:blip r:embed="rId4"/>
                <a:stretch>
                  <a:fillRect l="-1384" b="-2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c27d001b?pid=f92e6da0d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Zheng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money.王政向陈道歉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，因为他不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能给她更多的钱。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教材P50</a:t>
            </a:r>
            <a:endParaRPr lang="en-US" altLang="zh-CN" dirty="0"/>
          </a:p>
        </p:txBody>
      </p:sp>
      <p:pic>
        <p:nvPicPr>
          <p:cNvPr id="3" name="P_6_BD#dc27d001b?pid=f92e6da0d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4328f33d7?pid=be0cd4384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.道歉；谢罪</a:t>
            </a:r>
            <a:endParaRPr lang="en-US" altLang="zh-CN" sz="2200" dirty="0"/>
          </a:p>
        </p:txBody>
      </p:sp>
      <p:sp>
        <p:nvSpPr>
          <p:cNvPr id="6" name="P_6_BD#170556d99?pid=4328f33d7&amp;color=0,55,96&amp;vtp=1&amp;bbb=1"/>
          <p:cNvSpPr/>
          <p:nvPr/>
        </p:nvSpPr>
        <p:spPr>
          <a:xfrm>
            <a:off x="502920" y="3288081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如有任何错误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我愿意道歉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sth因（做）某事向某人道歉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bookstore.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我写信是为没能陪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你去书店而向你道歉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170556d99?pid=4328f33d7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356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2ff9b0661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2ff9b0661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Value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Money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170556d99?pid=4328f33d7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170556d99?pid=4328f33d7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.道歉；谢罪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；认错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（doing）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sth因（做）某事向某人道歉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sb=owe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apology该向某人道歉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accept/refuse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apology接受/拒绝道歉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passengers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inconvenience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公共汽车公司对造成的不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便向乘客道歉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afraid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bad-tempered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yesterday—I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恐怕我昨天的脾气很差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我认为我应该向你道歉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②apologetic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.道歉的；愧疚的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170556d99?pid=4328f33d7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listening,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speakers'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intonation—these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clues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.同时，在听的时候，不要忽略说话人的语气和语调——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这些也会是重要的线索。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教材P50</a:t>
            </a:r>
            <a:endParaRPr lang="en-US" altLang="zh-CN" dirty="0"/>
          </a:p>
        </p:txBody>
      </p:sp>
      <p:pic>
        <p:nvPicPr>
          <p:cNvPr id="3" name="P_6_BD#170556d99?pid=4328f33d7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c4775f079?pid=be0cd4384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.忽视，不理；对</a:t>
            </a:r>
            <a:r>
              <a:rPr lang="en-US" altLang="zh-CN" sz="22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不予理会</a:t>
            </a:r>
            <a:endParaRPr lang="en-US" altLang="zh-CN" sz="2200" dirty="0"/>
          </a:p>
        </p:txBody>
      </p:sp>
      <p:sp>
        <p:nvSpPr>
          <p:cNvPr id="6" name="P_6_BD#aa621d539?pid=c4775f079&amp;color=0,55,96&amp;vtp=1&amp;bbb=1"/>
          <p:cNvSpPr/>
          <p:nvPr/>
        </p:nvSpPr>
        <p:spPr>
          <a:xfrm>
            <a:off x="502920" y="3288081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我提了个建议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但他们不予理会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①ignorant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.（对某事物）不了解的；无知的；愚昧的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sometimes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人们有时不喜欢问问题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害怕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显得自己无知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②ignorance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.［U］无知；愚昧；不知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sth=be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对某事一无所知</a:t>
            </a:r>
            <a:endParaRPr lang="en-US" altLang="zh-CN" sz="1800" dirty="0"/>
          </a:p>
        </p:txBody>
      </p:sp>
      <p:pic>
        <p:nvPicPr>
          <p:cNvPr id="7" name="P_6_BD#aa621d539?pid=c4775f079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763569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a621d539?pid=c4775f079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当我们帮助别人时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，我们应该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期望得到回报吗？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教材P51</a:t>
            </a:r>
            <a:endParaRPr lang="en-US" altLang="zh-CN" dirty="0"/>
          </a:p>
        </p:txBody>
      </p:sp>
      <p:pic>
        <p:nvPicPr>
          <p:cNvPr id="3" name="P_6_BD#aa621d539?pid=c4775f079&amp;color=0,55,96&amp;mp=1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f1272f2ea?pid=be0cd4384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作为回报；作为回应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36d710a6e?pid=f1272f2ea&amp;color=0,55,96&amp;vtp=1&amp;bbb=1"/>
              <p:cNvSpPr/>
              <p:nvPr/>
            </p:nvSpPr>
            <p:spPr>
              <a:xfrm>
                <a:off x="502920" y="3288081"/>
                <a:ext cx="10853738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asked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opinion,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just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asked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question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return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我征求她的意见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她却只是反问了我一句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return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作为某事物的回报；作为某事物的报酬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Nowadays,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parents'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contribution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granted,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nothing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return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现在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许多年轻人把父母的爱和奉献视作理所当然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不做任何事情来回报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turn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依次；轮流；相应地；转而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social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media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turn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kindest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people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我把我的作品发布在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社交媒体上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相应地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我遇到了一些最善良的人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P_6_BD#36d710a6e?pid=f1272f2ea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853738" cy="2933700"/>
              </a:xfrm>
              <a:prstGeom prst="rect">
                <a:avLst/>
              </a:prstGeom>
              <a:blipFill>
                <a:blip r:embed="rId4"/>
                <a:stretch>
                  <a:fillRect l="-1348" r="-506" b="-39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36d710a6e?pid=f1272f2ea&amp;color=0,55,96&amp;tib=255,255,255&amp;iip=1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356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36d710a6e?pid=f1272f2ea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我们应该根据人们有多少钱来评价他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们吗？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教材P51</a:t>
            </a:r>
            <a:endParaRPr lang="en-US" altLang="zh-CN" dirty="0"/>
          </a:p>
        </p:txBody>
      </p:sp>
      <p:pic>
        <p:nvPicPr>
          <p:cNvPr id="3" name="P_6_BD#36d710a6e?pid=f1272f2ea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b4c1d969f?pid=be0cd4384&amp;color=0,55,96&amp;vtp=1&amp;bbb=1"/>
          <p:cNvSpPr/>
          <p:nvPr/>
        </p:nvSpPr>
        <p:spPr>
          <a:xfrm>
            <a:off x="502920" y="2791717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e0a62deb1?sp=1&amp;pid=b4c1d969f&amp;color=0,55,96&amp;vtp=1&amp;bbb=1&amp;hb=1"/>
              <p:cNvSpPr/>
              <p:nvPr/>
            </p:nvSpPr>
            <p:spPr>
              <a:xfrm>
                <a:off x="502920" y="3288081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.评价；评判；裁判；判断；估计，猜测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position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whether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right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wrong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我无权评判她在做的事是对是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错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朗文当代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I've</a:t>
                </a:r>
                <a:r>
                  <a:rPr lang="en-US" altLang="zh-CN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been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invited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fashion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competition.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我被邀请担任时装比赛的评委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#e0a62deb1?sp=1&amp;pid=b4c1d969f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1608455"/>
              </a:xfrm>
              <a:prstGeom prst="rect">
                <a:avLst/>
              </a:prstGeom>
              <a:blipFill>
                <a:blip r:embed="rId4"/>
                <a:stretch>
                  <a:fillRect l="-1384" r="-34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e0a62deb1?pid=b4c1d969f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e0a62deb1?pid=b4c1d969f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依据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来评判某人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/某物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from/by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用作独立结构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不考虑与句子主语之间的逻辑关系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merits.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每幅画都必须根据其本身的情况来评判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从他担心的表情来看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知道他一定遇到了一些麻烦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e0a62deb1?sp=1&amp;pid=b4c1d969f&amp;color=0,55,96&amp;vtp=1&amp;bt=1&amp;bbb=1"/>
              <p:cNvSpPr/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.［C］法官；裁判员；鉴定人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sentenced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five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years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prison.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法官判他五年监禁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judgement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.［U］判断力；识别力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［C,U］看法；评价；审判，判决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on/about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作出评价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good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joining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discussion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decision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在参加讨论或作出决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定时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你需要有良好的判断力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refused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judgement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situation.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他拒绝对形势作出评价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e0a62deb1?sp=1&amp;pid=b4c1d969f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blipFill>
                <a:blip r:embed="rId3"/>
                <a:stretch>
                  <a:fillRect l="-1384" b="-41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e0a62deb1?pid=b4c1d969f&amp;color=0,55,96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41166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e0a62deb1?pid=b4c1d969f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第一幕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，第三场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sz="1800" dirty="0"/>
          </a:p>
        </p:txBody>
      </p:sp>
      <p:pic>
        <p:nvPicPr>
          <p:cNvPr id="3" name="P_6_BD#e0a62deb1?pid=b4c1d969f&amp;color=0,55,96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92637635c?pid=be0cd4384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.（戏剧或歌剧的）一场；场面；情景；现场；景色；景象；界；坛</a:t>
            </a:r>
            <a:endParaRPr lang="en-US" altLang="zh-CN" sz="2200" dirty="0"/>
          </a:p>
        </p:txBody>
      </p:sp>
      <p:sp>
        <p:nvSpPr>
          <p:cNvPr id="6" name="P_6_BD#819f02fbd?pid=92637635c&amp;color=0,55,96&amp;vtp=1&amp;bbb=1"/>
          <p:cNvSpPr/>
          <p:nvPr/>
        </p:nvSpPr>
        <p:spPr>
          <a:xfrm>
            <a:off x="502920" y="286898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firefighters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消防员立即到达了事故现场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harbour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日落时分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港湾里的船只构成了美丽的景象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newcomer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音乐界出现了一位新人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819f02fbd?pid=92637635c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819f02fbd?pid=92637635c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在场；到场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；出现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在后台；在幕后；秘密地；背地里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战斗场面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honoured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我为自己能在这一切正在发生的时候在场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而感到荣幸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要是没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有这么多人在幕后努力地工作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这是不可能提前完成的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819f02fbd?pid=92637635c&amp;color=0,55,96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8485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819f02fbd?pid=92637635c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view与sight的含义区别</a:t>
            </a:r>
            <a:endParaRPr lang="en-US" altLang="zh-CN" sz="100" dirty="0"/>
          </a:p>
        </p:txBody>
      </p:sp>
      <p:graphicFrame>
        <p:nvGraphicFramePr>
          <p:cNvPr id="32" name="P_6_BD#819f02fbd?colgroup=3,41&amp;pid=92637635c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836331"/>
              </p:ext>
            </p:extLst>
          </p:nvPr>
        </p:nvGraphicFramePr>
        <p:xfrm>
          <a:off x="502920" y="1993965"/>
          <a:ext cx="10543032" cy="2967546"/>
        </p:xfrm>
        <a:graphic>
          <a:graphicData uri="http://schemas.openxmlformats.org/drawingml/2006/table">
            <a:tbl>
              <a:tblPr/>
              <a:tblGrid>
                <a:gridCol w="1005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7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含义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6939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scene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意为“景象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场景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场面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现场”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可指展现在眼前的情景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也可指scenery的一部分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多包括景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物中的人和活动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Seeing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happy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scene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children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playing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park,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I'm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full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joy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看到孩子们在公园里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玩耍的快乐场景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我满心欢喜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27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scenery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意为“风景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景色”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可指某地总的自然风光或景色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尤指美丽的乡间景色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tourists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struck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beautiful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scenery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Zhangjiajie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游客们被张家界美丽的风景所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震撼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P_6_BD#819f02fbd?colgroup=3,41&amp;pid=92637635c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435214"/>
              </p:ext>
            </p:extLst>
          </p:nvPr>
        </p:nvGraphicFramePr>
        <p:xfrm>
          <a:off x="502920" y="1993265"/>
          <a:ext cx="10543032" cy="2254314"/>
        </p:xfrm>
        <a:graphic>
          <a:graphicData uri="http://schemas.openxmlformats.org/drawingml/2006/table">
            <a:tbl>
              <a:tblPr/>
              <a:tblGrid>
                <a:gridCol w="1005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7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含义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27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view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意为“视野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风景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观点”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可指从某个位置或角度所看到的景色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other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views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from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window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except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some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factory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chimneys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从这扇窗户望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去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除了一些工厂的烟囱外没有其他的景色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sight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意为“景象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风景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名胜”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可指眼前看到的景象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也可指名胜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风景（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此时需用复数形式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Summer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Palace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one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sights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China.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颐和园是中国的名胜之一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P_6_BD#819f02fbd?colgroup=3,41&amp;pid=92637635c&amp;color=0,55,96&amp;mp=1&amp;vtp=1&amp;bt=1&amp;bbb=1">
            <a:extLst>
              <a:ext uri="{FF2B5EF4-FFF2-40B4-BE49-F238E27FC236}">
                <a16:creationId xmlns:a16="http://schemas.microsoft.com/office/drawing/2014/main" id="{88708AF4-D0F3-1F4D-B5FB-C92259277CF1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2_BD#3b5935d08?pid=2ff9b0661&amp;color=0,55,96&amp;vtp=1&amp;bt=1&amp;bbb=1"/>
          <p:cNvSpPr/>
          <p:nvPr/>
        </p:nvSpPr>
        <p:spPr>
          <a:xfrm>
            <a:off x="502920" y="1508760"/>
            <a:ext cx="10570464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associated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endParaRPr lang="en-US" altLang="zh-CN" sz="1800" dirty="0"/>
          </a:p>
        </p:txBody>
      </p:sp>
      <p:pic>
        <p:nvPicPr>
          <p:cNvPr id="3" name="P_2_BD#3b5935d08?pid=2ff9b0661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993265"/>
            <a:ext cx="5971032" cy="423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19f02fbd?pid=92637635c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Roderick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他的兄弟罗德里克对此表示怀疑。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sz="1800" dirty="0"/>
          </a:p>
        </p:txBody>
      </p:sp>
      <p:pic>
        <p:nvPicPr>
          <p:cNvPr id="3" name="P_6_BD#819f02fbd?pid=92637635c&amp;color=0,55,96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2b89a0e5?pid=be0cd4384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endParaRPr lang="en-US" altLang="zh-CN" sz="2200" dirty="0"/>
          </a:p>
        </p:txBody>
      </p:sp>
      <p:sp>
        <p:nvSpPr>
          <p:cNvPr id="6" name="P_6#25ee26791?sp=1&amp;pid=d2b89a0e5&amp;color=0,55,96&amp;vtp=1&amp;bbb=1"/>
          <p:cNvSpPr/>
          <p:nvPr/>
        </p:nvSpPr>
        <p:spPr>
          <a:xfrm>
            <a:off x="502920" y="286898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.怀疑；认为</a:t>
            </a:r>
            <a:r>
              <a:rPr lang="en-US" altLang="zh-CN" sz="1800" b="1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未必可能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whether/if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我怀疑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don't/never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我不/从不怀疑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；我相信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在表否定的句子中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，doubt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后一般接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引导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的宾语从句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principle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我原则上是同意它的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但我怀疑在实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践中它是否会发生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.［C,U］怀疑；不确定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有些不确定。（whether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不可用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替换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</p:txBody>
      </p:sp>
      <p:pic>
        <p:nvPicPr>
          <p:cNvPr id="7" name="P_6_BD#25ee26791?pid=d2b89a0e5&amp;color=0,55,96&amp;tib=255,255,255&amp;iip=1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444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6_BD#25ee26791?pid=d2b89a0e5&amp;color=0,55,96&amp;tib=255,255,255&amp;iip=2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802553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25ee26791?pid=d2b89a0e5&amp;color=0,55,96&amp;mp=1&amp;vtp=1&amp;bt=1&amp;bbb=1&amp;hb=1"/>
          <p:cNvSpPr/>
          <p:nvPr/>
        </p:nvSpPr>
        <p:spPr>
          <a:xfrm>
            <a:off x="502920" y="150876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毫无疑问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丝毫不怀疑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毫无疑问；的确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不肯定；拿不准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autumn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秋季运动会是否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在我们学校举行仍不确定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毫无疑问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人类对地球气候造成了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植物生活在一个充满声音的世界里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点已不再有疑问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.怀疑的；不确定的</a:t>
            </a:r>
            <a:endParaRPr lang="en-US" altLang="zh-CN" dirty="0"/>
          </a:p>
        </p:txBody>
      </p:sp>
      <p:pic>
        <p:nvPicPr>
          <p:cNvPr id="3" name="P_6_BD#25ee26791?pid=d2b89a0e5&amp;color=0,55,96&amp;mp=1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5740273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5ee26791?pid=d2b89a0e5&amp;color=0,55,96&amp;vtp=1&amp;bt=1&amp;bbb=1"/>
          <p:cNvSpPr/>
          <p:nvPr/>
        </p:nvSpPr>
        <p:spPr>
          <a:xfrm>
            <a:off x="502920" y="1512000"/>
            <a:ext cx="10570464" cy="7933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spotted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ship.第二天早上，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一艘船发现了我。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sz="1800" dirty="0"/>
          </a:p>
        </p:txBody>
      </p:sp>
      <p:pic>
        <p:nvPicPr>
          <p:cNvPr id="3" name="P_6_BD#25ee26791?pid=d2b89a0e5&amp;color=0,55,96&amp;tib=255,255,255&amp;iip=2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195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816307c62?pid=be0cd4384&amp;color=0,55,96&amp;vtp=1&amp;bbb=1"/>
          <p:cNvSpPr/>
          <p:nvPr/>
        </p:nvSpPr>
        <p:spPr>
          <a:xfrm>
            <a:off x="502920" y="2364933"/>
            <a:ext cx="10570464" cy="4431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2fd10567f?sp=1&amp;pid=816307c62&amp;color=0,55,96&amp;vtp=1&amp;bbb=1&amp;hb=1"/>
              <p:cNvSpPr/>
              <p:nvPr/>
            </p:nvSpPr>
            <p:spPr>
              <a:xfrm>
                <a:off x="502920" y="2841853"/>
                <a:ext cx="10570464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.（spotted,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spotted）看见；注意到；发现;认出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looked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around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finally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spotted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David,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standing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himself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side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fence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我环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顾四周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终于发现了戴维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他正独自站在围栏旁边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全国新高考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注意到某人正在做某事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spotted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someone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building.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梅格看到有人正从楼里出来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.［C］地点;处所；斑点；污迹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baseball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field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where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families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like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picnic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summer.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棒球场是许多家庭在夏天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喜欢野餐的地方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#2fd10567f?sp=1&amp;pid=816307c62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841853"/>
                <a:ext cx="10570464" cy="3284855"/>
              </a:xfrm>
              <a:prstGeom prst="rect">
                <a:avLst/>
              </a:prstGeom>
              <a:blipFill>
                <a:blip r:embed="rId4"/>
                <a:stretch>
                  <a:fillRect l="-1384" r="-346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2fd10567f?pid=816307c62&amp;color=0,55,96&amp;tib=255,255,255&amp;iip=2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247966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2fd10567f?pid=816307c62&amp;color=0,55,96&amp;mp=1&amp;vtp=1&amp;bt=1&amp;bbb=1"/>
              <p:cNvSpPr/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Please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clean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coffee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tablecloth.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请擦掉桌布上的咖啡污迹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立即（=right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away/now）；当场；在现场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tourist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旅游景点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famous）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scenic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风景区；胜地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missed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plenty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beautiful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sunsets/sunrises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due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minutes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before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best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moment.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我错过了很多美丽的日落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日出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因为我在最佳时刻前五分钟才到现场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全国乙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①spotted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.有斑点的；有圆点的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spotted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布满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斑点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night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sky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spotted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stars.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夜空繁星点点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②spotless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.干干净净的；无任何污点的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_BD#2fd10567f?pid=816307c62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23055"/>
              </a:xfrm>
              <a:prstGeom prst="rect">
                <a:avLst/>
              </a:prstGeom>
              <a:blipFill>
                <a:blip r:embed="rId3"/>
                <a:stretch>
                  <a:fillRect l="-1384" b="-35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2fd10567f?pid=816307c62&amp;color=0,55,96&amp;mp=1&amp;tib=255,255,255&amp;iip=2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2fd10567f?pid=816307c62&amp;color=0,55,96&amp;mp=1&amp;tib=255,255,255&amp;iip=2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175571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fd10567f?pid=816307c62&amp;color=0,55,96&amp;mp=1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告诉我们，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你在美国做过哪一类工作？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sz="1800" dirty="0"/>
          </a:p>
        </p:txBody>
      </p:sp>
      <p:pic>
        <p:nvPicPr>
          <p:cNvPr id="3" name="P_6_BD#2fd10567f?pid=816307c62&amp;color=0,55,96&amp;mp=1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13ae6efea?pid=be0cd4384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endParaRPr lang="en-US" altLang="zh-CN" sz="2200" dirty="0"/>
          </a:p>
        </p:txBody>
      </p:sp>
      <p:sp>
        <p:nvSpPr>
          <p:cNvPr id="6" name="P_6#de3d77fc9?sp=1&amp;pid=13ae6efea&amp;color=0,55,96&amp;vtp=1&amp;bbb=1"/>
          <p:cNvSpPr/>
          <p:nvPr/>
        </p:nvSpPr>
        <p:spPr>
          <a:xfrm>
            <a:off x="502920" y="286898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.种，类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（=type/kind）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我们俩喜欢同一类音乐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各种各样的（某事物）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this/that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这/那种的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有点；有几分（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相当于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可用于形容词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副词或动词之前作状语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表示程度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expeditions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进行这种探险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你必须做好遇上麻烦的准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-4000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细细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［《朗文当代》］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lately.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最近他的行为有点奇怪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de3d77fc9?pid=13ae6efea&amp;color=0,55,96&amp;tib=255,255,255&amp;iip=2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86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e3d77fc9?sp=1&amp;pid=13ae6efea&amp;color=0,55,96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.把</a:t>
            </a:r>
            <a:r>
              <a:rPr lang="en-US" altLang="zh-CN" sz="1800" b="1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分类；整理；妥善处理；安排妥当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plastics,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recycling.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纸张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塑料和金属罐被分开归类以便回收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整理；把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安排好；挑出；拣出；解决，处理（难题或困境）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sometimes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让孩子解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决自己的问题有时会有助于他们的发展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garbage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groups: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recyclable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harmful.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居民应将垃圾分成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四类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湿垃圾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干垃圾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可回收垃圾和有害垃圾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de3d77fc9?pid=13ae6efea&amp;color=0,55,96&amp;tib=255,255,255&amp;iip=2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4116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e3d77fc9?pid=13ae6efea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have?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别着急。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如果你不介意的话，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我可以问问你有多少钱吗？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dirty="0"/>
          </a:p>
        </p:txBody>
      </p:sp>
      <p:pic>
        <p:nvPicPr>
          <p:cNvPr id="3" name="P_6_BD#de3d77fc9?pid=13ae6efea&amp;color=0,55,96&amp;mp=1&amp;tib=255,255,255&amp;iip=2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6131ab400?pid=be0cd4384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.耐心；忍耐力；毅力</a:t>
            </a:r>
            <a:endParaRPr lang="en-US" altLang="zh-CN" sz="2200" dirty="0"/>
          </a:p>
        </p:txBody>
      </p:sp>
      <p:sp>
        <p:nvSpPr>
          <p:cNvPr id="6" name="P_6#726349cb4?pid=6131ab400&amp;color=0,55,96&amp;vtp=1&amp;bbb=1"/>
          <p:cNvSpPr/>
          <p:nvPr/>
        </p:nvSpPr>
        <p:spPr>
          <a:xfrm>
            <a:off x="502920" y="3288081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词缀·联想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ce名词后缀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示性质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、状态等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证据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差别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26349cb4?pid=6131ab400&amp;color=0,55,96&amp;mp=1&amp;vtp=1&amp;bt=1&amp;bb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重要性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智力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耐心地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of/lose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失去耐心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no/little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没耐心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我在那儿耐心地等着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①patient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.有耐心的;能忍耐的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.病人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对某人/某事有耐心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她对她的孩子们很有耐心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726349cb4?pid=6131ab400&amp;color=0,55,96&amp;mp=1&amp;tib=255,255,255&amp;iip=3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4084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726349cb4?pid=6131ab400&amp;color=0,55,96&amp;mp=1&amp;tib=255,255,255&amp;iip=3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07974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726349cb4?pid=6131ab400&amp;color=0,55,96&amp;mp=1&amp;vtp=1&amp;bt=1&amp;bbb=1&amp;h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patient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doctor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always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treating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patients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great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patience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那位有耐心的医生总是很耐心地对待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她的病人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impatient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.没耐心的；不耐烦的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experience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something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outside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comfort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zone,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get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impatient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about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circumstances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我们经历舒适区之外的一些事情时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我们会对环境失去耐心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全国甲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改编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patiently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.耐心地</a:t>
                </a:r>
                <a:endParaRPr lang="en-US" altLang="zh-CN" sz="1800" dirty="0"/>
              </a:p>
              <a:p>
                <a:pPr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impatience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.不耐烦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726349cb4?pid=6131ab400&amp;color=0,55,96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3"/>
                <a:stretch>
                  <a:fillRect l="-1384" r="-1153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26349cb4?pid=6131ab400&amp;color=0,55,96&amp;mp=1&amp;vtp=1&amp;bt=1&amp;bbb=1&amp;hb=1"/>
          <p:cNvSpPr/>
          <p:nvPr/>
        </p:nvSpPr>
        <p:spPr>
          <a:xfrm>
            <a:off x="502920" y="150876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implied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attitudes,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.这种隐含的意思通常表示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人们的感情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态度或动机。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教材P53</a:t>
            </a:r>
            <a:endParaRPr lang="en-US" altLang="zh-CN" dirty="0"/>
          </a:p>
        </p:txBody>
      </p:sp>
      <p:pic>
        <p:nvPicPr>
          <p:cNvPr id="3" name="P_6_BD#726349cb4?pid=6131ab400&amp;color=0,55,96&amp;mp=1&amp;tib=255,255,255&amp;iip=3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222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6_AN.120_1#726349cb4.blank?pid=6131ab400&amp;color=0,55,96&amp;mp=1&amp;vpa=91&amp;vtp=1&amp;bbb=1"/>
          <p:cNvSpPr/>
          <p:nvPr/>
        </p:nvSpPr>
        <p:spPr>
          <a:xfrm>
            <a:off x="3473926" y="147828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indicates</a:t>
            </a:r>
            <a:endParaRPr lang="en-US" altLang="zh-CN" dirty="0"/>
          </a:p>
        </p:txBody>
      </p:sp>
      <p:sp>
        <p:nvSpPr>
          <p:cNvPr id="6" name="C_5_BD#37cba4286?pid=be0cd4384&amp;color=0,55,96&amp;vtp=1&amp;bbb=1"/>
          <p:cNvSpPr/>
          <p:nvPr/>
        </p:nvSpPr>
        <p:spPr>
          <a:xfrm>
            <a:off x="502920" y="278187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.表明，显示；象征；暗示；示意</a:t>
            </a:r>
            <a:endParaRPr lang="en-US" altLang="zh-CN" sz="2200" dirty="0"/>
          </a:p>
        </p:txBody>
      </p:sp>
      <p:sp>
        <p:nvSpPr>
          <p:cNvPr id="7" name="P_6_BD#f0a0de6aa?pid=37cba4286&amp;color=0,55,96&amp;vtp=1&amp;bbb=1&amp;hb=1"/>
          <p:cNvSpPr/>
          <p:nvPr/>
        </p:nvSpPr>
        <p:spPr>
          <a:xfrm>
            <a:off x="502920" y="3278236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brain.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有科学证据表明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艺术活动需要大脑的不同部位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参与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willingness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cooperate.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他在信中暗示愿意合作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2_BD#3b5935d08?pid=2ff9b0661&amp;color=0,55,96&amp;mp=1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" y="1508760"/>
            <a:ext cx="6135624" cy="282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f0a0de6aa?pid=37cba4286&amp;color=0,55,96&amp;mp=1&amp;tib=255,255,255&amp;iip=3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f0a0de6aa?pid=37cba4286&amp;color=0,55,96&amp;mp=1&amp;vtp=1&amp;bt=1&amp;bb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indication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.表明；标示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；迹象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indication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（that）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（doing）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的迹象/（做）某事的迹象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career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history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along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clear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indication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organized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随身携带履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历表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这能清楚表明你做事很有条理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shows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indication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wanting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accept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post.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他显然想接受这个职位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indicator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.指示信号；标志；指针；转向灯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indicative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.指示的；象征的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；暗示的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f0a0de6aa?pid=37cba4286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4"/>
                <a:stretch>
                  <a:fillRect l="-1384" r="-865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33f3d815?pid=25e9fbb90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85718c1d0?pid=f33f3d81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7600" y="2095500"/>
            <a:ext cx="427024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85718c1d0?pid=f33f3d815&amp;color=0,55,96&amp;vtp=1&amp;bbb=1"/>
          <p:cNvSpPr/>
          <p:nvPr/>
        </p:nvSpPr>
        <p:spPr>
          <a:xfrm>
            <a:off x="502920" y="31496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他们看到一个穷困潦倒的年轻人经过他们的屋外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lang="en-US" altLang="zh-CN" sz="1800" dirty="0"/>
          </a:p>
        </p:txBody>
      </p:sp>
      <p:pic>
        <p:nvPicPr>
          <p:cNvPr id="5" name="P_5_BD#85718c1d0?pid=f33f3d815&amp;color=0,55,96&amp;tib=255,255,255&amp;iip=3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5615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85718c1d0?pid=f33f3d815&amp;color=0,55,96&amp;mp=1&amp;tib=255,255,255&amp;iip=3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85718c1d0?pid=f33f3d815&amp;color=0,55,96&amp;mp=1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see+宾语+宾语补足语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sth意为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“看见某人/某物正在做某事”，强调看见动作或状态正在进行。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repaired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classroom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看到前门正在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被修理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杰克从后门走进了教室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省略了不定式符号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to）意为“看见某人/某物做过某事”，强调看见动作发生的全过程。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注意其被动语态为：sb/sth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不定式符号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要还原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thief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他看见这个小偷进了大楼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thief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有人看见这个小偷进了大楼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done意为“看见某人/某物被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”，强调宾语与宾补之间为逻辑上的被动关系。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我看见他的书桌被人从房间里抬出来了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5a5a2f40?pid=25e9fbb90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561901b25?pid=75a5a2f40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2095500"/>
            <a:ext cx="4288536" cy="81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561901b25?pid=75a5a2f40&amp;color=0,55,96&amp;vtp=1&amp;bbb=1"/>
          <p:cNvSpPr/>
          <p:nvPr/>
        </p:nvSpPr>
        <p:spPr>
          <a:xfrm>
            <a:off x="502920" y="3048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【句意】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那么是这艘船把你带到了英国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教材P52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强调句型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强调句型常用来突出说话人要强调的语言信息，给对方以强烈的印象和感受。译成汉语时，常加上“正是”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等字眼。注意：强调人时连接词既可以用who,也可以用that;强调事物时只能用that。</a:t>
            </a:r>
            <a:endParaRPr lang="en-US" altLang="zh-CN" sz="1800" dirty="0"/>
          </a:p>
        </p:txBody>
      </p:sp>
      <p:pic>
        <p:nvPicPr>
          <p:cNvPr id="5" name="P_5_BD#561901b25?pid=75a5a2f40&amp;color=0,55,96&amp;tib=255,255,255&amp;iip=3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48576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5#561901b25?pid=75a5a2f40&amp;color=0,55,96&amp;tib=255,255,255&amp;iip=3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396925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61901b25?pid=75a5a2f40&amp;color=0,55,96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①强调句型的陈述句结构：It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is/was+被强调部分（常为主语、宾语或状语）+that/who+其他成分.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sz="100" b="0" i="0" u="sng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00" b="0" i="0" u="sng" kern="0" spc="-99900" dirty="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who/that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是他们明天要举行一场会议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。（强调主语）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他们明天要举行的是一场会议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。（强调宾语）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他们要在明天举行会议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。（强调状语）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强调句型的一般疑问句结构：Is/Was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it+被强调部分+that（当被强调部分指人时也可以用who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）+其他成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meeting?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他们是要在明天举行会议吗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61901b25?pid=75a5a2f40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③强调句型的特殊疑问句结构：特殊疑问词+is/was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it+that（当被强调部分指人时也可以用who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）+其他成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meeting?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他们究竟何时举行会议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强调句用于what,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when等引导的宾语从句中时，其语序为：连接词（what/where/when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等）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+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it+is/was+that/who+其他成分。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你知道他们什么时候开会吗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含not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until的强调句结构：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until+被强调部分+that+其他成分.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truth.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直到他父亲去世时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他才知道真相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561901b25?pid=75a5a2f40&amp;color=0,55,96&amp;mp=1&amp;vtp=1&amp;bt=1&amp;bbb=1&amp;hb=1"/>
          <p:cNvSpPr/>
          <p:nvPr/>
        </p:nvSpPr>
        <p:spPr>
          <a:xfrm>
            <a:off x="502920" y="1512000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that/who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”结构不能强调谓语动词。如果需要强调谓语动词，则用“do/does/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did+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动词原形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”结构，以加强语气，意为“的确；真的；务必”。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我确实非常热爱英语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②在强调句型中，It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无任何意义，但不可以换成This或者That等。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that/who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”为结构词，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去掉后剩下的部分在语法结构和句子含义上依然完整，这一点正是强调句和定语从句的本质区别。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③若原句中的谓语动词时态是一般过去时、过去将来时、过去进行时或过去完成时等表示过去的时态，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强调句用“It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that/who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”结构；若是表示现在的时态，强调句则用“It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that/who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”结构。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对应练习见《巩固练》L51</a:t>
            </a:r>
            <a:endParaRPr lang="en-US" altLang="zh-CN" dirty="0"/>
          </a:p>
        </p:txBody>
      </p:sp>
      <p:pic>
        <p:nvPicPr>
          <p:cNvPr id="5" name="P_5#561901b25?pid=75a5a2f40&amp;color=0,55,96&amp;mp=1&amp;tib=255,255,255&amp;iip=3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4474497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de172507.fixed?pid=2ff9b0661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2de172507.fixed?pid=2ff9b0661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000"/>
              </a:lnSpc>
            </a:pP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Listening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Speaking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300"/>
              </a:lnSpc>
            </a:pPr>
            <a:r>
              <a:rPr lang="en-US" altLang="zh-CN" sz="50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0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Reading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Thinking</a:t>
            </a:r>
            <a:endParaRPr lang="en-US" altLang="zh-CN" sz="50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3#7903c4aae?pid=2de172507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6926" y="160344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3#7903c4aae?pid=2de172507&amp;color=0,55,96&amp;vtp=1&amp;bt=1&amp;bbb=1"/>
          <p:cNvSpPr/>
          <p:nvPr/>
        </p:nvSpPr>
        <p:spPr>
          <a:xfrm>
            <a:off x="502920" y="1512000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》L51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敲黑板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课时导入：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Thinking部分是剧本《百万英镑》的第一幕第三场。年老富有的两个兄弟打赌，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赌一个人凭借一张面值百万英镑的钞票能否在伦敦活一个月。通过学习本课时，了解马克·吐温及其作品、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写作特点等；了解戏剧的特点和要素；理解作者是如何通过动作和语言传神地表现人物的情感状态、身份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地位以及性格特征的，体会英语戏剧的语言魅力。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ignore,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judge,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patience,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“see+宾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语+宾语补足语”结构，强调句型等。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29b2a6b14?htil=1&amp;pid=785441ee2&amp;color=0,55,96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5984" y="1566864"/>
            <a:ext cx="2048256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29b2a6b14?htil=1&amp;pid=785441ee2&amp;color=0,55,96&amp;vtp=1&amp;bt=1&amp;bbb=1&amp;hb=1&amp;hs=1"/>
          <p:cNvSpPr/>
          <p:nvPr/>
        </p:nvSpPr>
        <p:spPr>
          <a:xfrm>
            <a:off x="502920" y="1512000"/>
            <a:ext cx="8394192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电影《当幸福来敲门》（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Pursuit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Happyness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改编自美籍非裔投资专家、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美国加德纳理财公司执行长克里斯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·加德纳的真实故事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，影片讲述了一位落魄业务员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刻苦耐劳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，奋发向上，最后成为知名金融投资家的励志故事。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jokes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endParaRPr lang="en-US" altLang="zh-CN" dirty="0"/>
          </a:p>
        </p:txBody>
      </p:sp>
      <p:sp>
        <p:nvSpPr>
          <p:cNvPr id="4" name="P_4_BD#29b2a6b14?htil=1&amp;pid=785441ee2&amp;color=0,55,96&amp;vtp=1&amp;bt=1&amp;bbb=1&amp;hb=1&amp;hs=1">
            <a:extLst>
              <a:ext uri="{FF2B5EF4-FFF2-40B4-BE49-F238E27FC236}">
                <a16:creationId xmlns:a16="http://schemas.microsoft.com/office/drawing/2014/main" id="{28A9D8A1-DF68-F6DA-6BAA-C94790213CC0}"/>
              </a:ext>
            </a:extLst>
          </p:cNvPr>
          <p:cNvSpPr/>
          <p:nvPr/>
        </p:nvSpPr>
        <p:spPr>
          <a:xfrm>
            <a:off x="502920" y="3159190"/>
            <a:ext cx="10572016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tortured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（折磨）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surrendered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（投降）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pursuing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happiness.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penniless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toilet.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preparations.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knocked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door,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“Yes,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29b2a6b14?htil=2&amp;sp=1&amp;pid=785441ee2&amp;color=0,55,96&amp;vtp=1&amp;bt=1&amp;bbb=1&amp;hb=1"/>
          <p:cNvSpPr/>
          <p:nvPr/>
        </p:nvSpPr>
        <p:spPr>
          <a:xfrm>
            <a:off x="502920" y="1512000"/>
            <a:ext cx="10561320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经典台词：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somebody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gotta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永远不要让别人告诉你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你成不了才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即使是我也不行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如果你有梦想的话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就要去捍卫它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当人们做不到一些事情的时候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他们就会对你说你也做不到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如果你有梦想的话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就要去努力实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我是那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种如果你问的问题我不知道答案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我会直接告诉你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我不知道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但我敢向你保证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我知道如何找到答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而且我一定会找出答案的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3567</Words>
  <Application>Microsoft Office PowerPoint</Application>
  <PresentationFormat>宽屏</PresentationFormat>
  <Paragraphs>474</Paragraphs>
  <Slides>46</Slides>
  <Notes>46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46</vt:i4>
      </vt:variant>
    </vt:vector>
  </HeadingPairs>
  <TitlesOfParts>
    <vt:vector size="55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2024-10-10T10:39:43Z</dcterms:created>
  <dcterms:modified xsi:type="dcterms:W3CDTF">2024-10-10T10:44:37Z</dcterms:modified>
  <cp:category/>
  <cp:contentStatus/>
</cp:coreProperties>
</file>